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14" r:id="rId5"/>
  </p:sldMasterIdLst>
  <p:notesMasterIdLst>
    <p:notesMasterId r:id="rId26"/>
  </p:notesMasterIdLst>
  <p:handoutMasterIdLst>
    <p:handoutMasterId r:id="rId27"/>
  </p:handoutMasterIdLst>
  <p:sldIdLst>
    <p:sldId id="264" r:id="rId6"/>
    <p:sldId id="266" r:id="rId7"/>
    <p:sldId id="268" r:id="rId8"/>
    <p:sldId id="274" r:id="rId9"/>
    <p:sldId id="267" r:id="rId10"/>
    <p:sldId id="273" r:id="rId11"/>
    <p:sldId id="269" r:id="rId12"/>
    <p:sldId id="271" r:id="rId13"/>
    <p:sldId id="270" r:id="rId14"/>
    <p:sldId id="272" r:id="rId15"/>
    <p:sldId id="275" r:id="rId16"/>
    <p:sldId id="276" r:id="rId17"/>
    <p:sldId id="277" r:id="rId18"/>
    <p:sldId id="278" r:id="rId19"/>
    <p:sldId id="284" r:id="rId20"/>
    <p:sldId id="279" r:id="rId21"/>
    <p:sldId id="280"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434983"/>
    <a:srgbClr val="434938"/>
    <a:srgbClr val="2D2761"/>
    <a:srgbClr val="484C84"/>
    <a:srgbClr val="45487A"/>
    <a:srgbClr val="3C3E4A"/>
    <a:srgbClr val="B1B2BC"/>
    <a:srgbClr val="3B3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p:cViewPr varScale="1">
        <p:scale>
          <a:sx n="103" d="100"/>
          <a:sy n="103" d="100"/>
        </p:scale>
        <p:origin x="912" y="11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2"/>
          <a:sy n="1" d="2"/>
        </p:scale>
        <p:origin x="2708" y="-76"/>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648424-CD57-49D0-A881-3682DA5A37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5E7382-C026-4C69-B40E-0D90069688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FF672F-3F2B-4970-9A58-89A85C19824E}" type="datetimeFigureOut">
              <a:rPr lang="en-US" smtClean="0"/>
              <a:t>4/17/2025</a:t>
            </a:fld>
            <a:endParaRPr lang="en-US"/>
          </a:p>
        </p:txBody>
      </p:sp>
      <p:sp>
        <p:nvSpPr>
          <p:cNvPr id="4" name="Footer Placeholder 3">
            <a:extLst>
              <a:ext uri="{FF2B5EF4-FFF2-40B4-BE49-F238E27FC236}">
                <a16:creationId xmlns:a16="http://schemas.microsoft.com/office/drawing/2014/main" id="{4896EC0D-E241-4B10-A194-94EDCC652E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89C7AB-2452-41F7-A89C-744DAA327A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76930C-77D1-4CB7-9F6A-16E96A0F0B31}" type="slidenum">
              <a:rPr lang="en-US" smtClean="0"/>
              <a:t>‹#›</a:t>
            </a:fld>
            <a:endParaRPr lang="en-US"/>
          </a:p>
        </p:txBody>
      </p:sp>
    </p:spTree>
    <p:extLst>
      <p:ext uri="{BB962C8B-B14F-4D97-AF65-F5344CB8AC3E}">
        <p14:creationId xmlns:p14="http://schemas.microsoft.com/office/powerpoint/2010/main" val="3098219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140AB-D4CB-014A-AAF7-C5CA64B20665}"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439CE-E465-C548-8C36-0EDFAD8052CE}" type="slidenum">
              <a:rPr lang="en-US" smtClean="0"/>
              <a:t>‹#›</a:t>
            </a:fld>
            <a:endParaRPr lang="en-US"/>
          </a:p>
        </p:txBody>
      </p:sp>
    </p:spTree>
    <p:extLst>
      <p:ext uri="{BB962C8B-B14F-4D97-AF65-F5344CB8AC3E}">
        <p14:creationId xmlns:p14="http://schemas.microsoft.com/office/powerpoint/2010/main" val="33148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15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Layout Dark Them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7EC9A-6DBD-6A49-A304-C22ACD50B06D}"/>
              </a:ext>
            </a:extLst>
          </p:cNvPr>
          <p:cNvPicPr>
            <a:picLocks noChangeAspect="1"/>
          </p:cNvPicPr>
          <p:nvPr/>
        </p:nvPicPr>
        <p:blipFill>
          <a:blip r:embed="rId2"/>
          <a:stretch>
            <a:fillRect/>
          </a:stretch>
        </p:blipFill>
        <p:spPr>
          <a:xfrm>
            <a:off x="4276146" y="684263"/>
            <a:ext cx="3598612" cy="552799"/>
          </a:xfrm>
          <a:prstGeom prst="rect">
            <a:avLst/>
          </a:prstGeom>
        </p:spPr>
      </p:pic>
      <p:sp>
        <p:nvSpPr>
          <p:cNvPr id="5" name="TextBox 4">
            <a:extLst>
              <a:ext uri="{FF2B5EF4-FFF2-40B4-BE49-F238E27FC236}">
                <a16:creationId xmlns:a16="http://schemas.microsoft.com/office/drawing/2014/main" id="{4AAEB442-9551-504C-8811-9E4CDB25CCC9}"/>
              </a:ext>
            </a:extLst>
          </p:cNvPr>
          <p:cNvSpPr txBox="1"/>
          <p:nvPr/>
        </p:nvSpPr>
        <p:spPr>
          <a:xfrm>
            <a:off x="1630167" y="5566625"/>
            <a:ext cx="889057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0" baseline="0">
                <a:solidFill>
                  <a:schemeClr val="bg1"/>
                </a:solidFill>
              </a:rPr>
              <a:t>www.Barber-Nichols.com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50" i="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a:solidFill>
                  <a:schemeClr val="bg1"/>
                </a:solidFill>
              </a:rPr>
              <a:t>Design &amp; Manufacture of Specialty Turbomachinery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1">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i="0">
                <a:solidFill>
                  <a:schemeClr val="bg1"/>
                </a:solidFill>
              </a:rPr>
              <a:t>Company Confidential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1">
              <a:solidFill>
                <a:schemeClr val="bg1"/>
              </a:solidFill>
            </a:endParaRPr>
          </a:p>
        </p:txBody>
      </p:sp>
      <p:sp>
        <p:nvSpPr>
          <p:cNvPr id="6" name="Rectangle 5">
            <a:extLst>
              <a:ext uri="{FF2B5EF4-FFF2-40B4-BE49-F238E27FC236}">
                <a16:creationId xmlns:a16="http://schemas.microsoft.com/office/drawing/2014/main" id="{A91CC11D-473C-46B7-9BA9-275D105A7463}"/>
              </a:ext>
            </a:extLst>
          </p:cNvPr>
          <p:cNvSpPr/>
          <p:nvPr userDrawn="1"/>
        </p:nvSpPr>
        <p:spPr>
          <a:xfrm>
            <a:off x="0" y="1"/>
            <a:ext cx="12192000" cy="6857999"/>
          </a:xfrm>
          <a:prstGeom prst="rect">
            <a:avLst/>
          </a:prstGeom>
          <a:solidFill>
            <a:srgbClr val="434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1DD21CE0-2E21-4B0D-A359-34CE9D107C60}"/>
              </a:ext>
            </a:extLst>
          </p:cNvPr>
          <p:cNvSpPr>
            <a:spLocks noGrp="1"/>
          </p:cNvSpPr>
          <p:nvPr>
            <p:ph type="ctrTitle"/>
          </p:nvPr>
        </p:nvSpPr>
        <p:spPr>
          <a:xfrm>
            <a:off x="609600" y="1550325"/>
            <a:ext cx="10972800" cy="1154163"/>
          </a:xfrm>
          <a:prstGeom prst="rect">
            <a:avLst/>
          </a:prstGeom>
        </p:spPr>
        <p:txBody>
          <a:bodyPr/>
          <a:lstStyle>
            <a:lvl1pPr>
              <a:defRPr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3A33549C-96A7-4CAC-8419-79843C681F4F}"/>
              </a:ext>
            </a:extLst>
          </p:cNvPr>
          <p:cNvSpPr>
            <a:spLocks noGrp="1"/>
          </p:cNvSpPr>
          <p:nvPr>
            <p:ph type="subTitle" idx="1"/>
          </p:nvPr>
        </p:nvSpPr>
        <p:spPr>
          <a:xfrm>
            <a:off x="1828800" y="2845576"/>
            <a:ext cx="8534400" cy="1008111"/>
          </a:xfrm>
          <a:prstGeom prst="rect">
            <a:avLst/>
          </a:prstGeom>
        </p:spPr>
        <p:txBody>
          <a:bodyPr/>
          <a:lstStyle>
            <a:lvl1pPr marL="0" indent="0" algn="ctr">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a:extLst>
              <a:ext uri="{FF2B5EF4-FFF2-40B4-BE49-F238E27FC236}">
                <a16:creationId xmlns:a16="http://schemas.microsoft.com/office/drawing/2014/main" id="{7DC6896F-F332-4B85-B429-06A1F8471C6D}"/>
              </a:ext>
            </a:extLst>
          </p:cNvPr>
          <p:cNvSpPr/>
          <p:nvPr userDrawn="1"/>
        </p:nvSpPr>
        <p:spPr>
          <a:xfrm>
            <a:off x="817418" y="5604697"/>
            <a:ext cx="10557164" cy="938719"/>
          </a:xfrm>
          <a:prstGeom prst="rect">
            <a:avLst/>
          </a:prstGeom>
        </p:spPr>
        <p:txBody>
          <a:bodyPr wrap="square">
            <a:spAutoFit/>
          </a:bodyPr>
          <a:lstStyle/>
          <a:p>
            <a:pPr algn="just"/>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NOTICE: Barber-Nichols, LLC is under and in compliance with U.S. export laws.  This presentation may contain technical data subject to 15 CFR, Part 730 to Part 774 of the Export Administration Regulations (EAR) under law of the Bureau of Industry and Security (BIS), or 22 CFR, Part 120 to Part 130 of the International Traffic in Arms Regulations (ITAR) under law of the Directorate of Defense Trade Controls (DDTC).  Any exporting, re-exporting or deemed exporting of applicable data from the following presentation is prohibited unless an approved export license is authorized from the U.S. Department of Commerce, U.S. Department of State or valid license exception/exemption applies.  Violations of these regulations are punishable by fine, imprisonment or both.</a:t>
            </a:r>
          </a:p>
        </p:txBody>
      </p:sp>
      <p:pic>
        <p:nvPicPr>
          <p:cNvPr id="2" name="Picture 1">
            <a:extLst>
              <a:ext uri="{FF2B5EF4-FFF2-40B4-BE49-F238E27FC236}">
                <a16:creationId xmlns:a16="http://schemas.microsoft.com/office/drawing/2014/main" id="{DD6820B2-1DF3-B289-79D5-94672FA18A7C}"/>
              </a:ext>
            </a:extLst>
          </p:cNvPr>
          <p:cNvPicPr>
            <a:picLocks noChangeAspect="1"/>
          </p:cNvPicPr>
          <p:nvPr userDrawn="1"/>
        </p:nvPicPr>
        <p:blipFill>
          <a:blip r:embed="rId3"/>
          <a:stretch>
            <a:fillRect/>
          </a:stretch>
        </p:blipFill>
        <p:spPr>
          <a:xfrm>
            <a:off x="4742479" y="684525"/>
            <a:ext cx="2707042" cy="552069"/>
          </a:xfrm>
          <a:prstGeom prst="rect">
            <a:avLst/>
          </a:prstGeom>
        </p:spPr>
      </p:pic>
      <p:sp>
        <p:nvSpPr>
          <p:cNvPr id="7" name="TextBox 6">
            <a:extLst>
              <a:ext uri="{FF2B5EF4-FFF2-40B4-BE49-F238E27FC236}">
                <a16:creationId xmlns:a16="http://schemas.microsoft.com/office/drawing/2014/main" id="{EED94536-8B9F-C97B-F865-97B5506D11FF}"/>
              </a:ext>
            </a:extLst>
          </p:cNvPr>
          <p:cNvSpPr txBox="1"/>
          <p:nvPr userDrawn="1"/>
        </p:nvSpPr>
        <p:spPr>
          <a:xfrm>
            <a:off x="1650715" y="4114800"/>
            <a:ext cx="8890571" cy="1200329"/>
          </a:xfrm>
          <a:prstGeom prst="rect">
            <a:avLst/>
          </a:prstGeom>
          <a:noFill/>
        </p:spPr>
        <p:txBody>
          <a:bodyPr wrap="square" lIns="91440" tIns="45720" rIns="91440" bIns="45720" rtlCol="0" anchor="t">
            <a:spAutoFit/>
          </a:bodyPr>
          <a:lstStyle/>
          <a:p>
            <a:pPr algn="ctr">
              <a:defRPr/>
            </a:pPr>
            <a:r>
              <a:rPr lang="en-US" sz="1800" b="0" i="0" baseline="0" dirty="0">
                <a:solidFill>
                  <a:srgbClr val="FFFFFF"/>
                </a:solidFill>
                <a:latin typeface="Open Sans"/>
                <a:ea typeface="Open Sans"/>
                <a:cs typeface="Open Sans"/>
              </a:rPr>
              <a:t>Barber-Nichols.com</a:t>
            </a:r>
          </a:p>
          <a:p>
            <a:pPr marL="0" marR="0" lvl="0" indent="0" algn="ctr" defTabSz="457200">
              <a:lnSpc>
                <a:spcPct val="100000"/>
              </a:lnSpc>
              <a:spcBef>
                <a:spcPts val="0"/>
              </a:spcBef>
              <a:spcAft>
                <a:spcPts val="0"/>
              </a:spcAft>
              <a:buNone/>
              <a:tabLst/>
              <a:defRPr/>
            </a:pPr>
            <a:endParaRPr lang="en-US" sz="1100" dirty="0">
              <a:solidFill>
                <a:srgbClr val="FFFFFF"/>
              </a:solidFill>
              <a:latin typeface="Open Sans"/>
              <a:ea typeface="Open Sans"/>
              <a:cs typeface="Open Sans"/>
            </a:endParaRPr>
          </a:p>
          <a:p>
            <a:pPr algn="ctr">
              <a:defRPr/>
            </a:pPr>
            <a:r>
              <a:rPr lang="en-US" i="1" dirty="0">
                <a:solidFill>
                  <a:srgbClr val="FFFFFF"/>
                </a:solidFill>
                <a:latin typeface="Open Sans"/>
                <a:ea typeface="Open Sans"/>
                <a:cs typeface="Open Sans"/>
              </a:rPr>
              <a:t>Mission-Critical Turbomachinery Solutions </a:t>
            </a:r>
            <a:endParaRPr lang="en-US" sz="1800" b="0" i="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Barber-Nichols Proprietary and</a:t>
            </a:r>
            <a:r>
              <a:rPr lang="en-US" sz="1400"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Confidential</a:t>
            </a:r>
          </a:p>
        </p:txBody>
      </p:sp>
    </p:spTree>
    <p:extLst>
      <p:ext uri="{BB962C8B-B14F-4D97-AF65-F5344CB8AC3E}">
        <p14:creationId xmlns:p14="http://schemas.microsoft.com/office/powerpoint/2010/main" val="138827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979375-E2DC-4784-AF67-AE13EA5B2C15}"/>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4E250219-F47F-4DF9-A308-1A1ACDF70E0B}"/>
              </a:ext>
            </a:extLst>
          </p:cNvPr>
          <p:cNvSpPr>
            <a:spLocks noGrp="1"/>
          </p:cNvSpPr>
          <p:nvPr>
            <p:ph idx="1"/>
          </p:nvPr>
        </p:nvSpPr>
        <p:spPr>
          <a:xfrm>
            <a:off x="297944" y="762000"/>
            <a:ext cx="11389025"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134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979375-E2DC-4784-AF67-AE13EA5B2C15}"/>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B652E965-18BB-4486-BF33-22DAE02730CC}"/>
              </a:ext>
            </a:extLst>
          </p:cNvPr>
          <p:cNvSpPr>
            <a:spLocks noGrp="1"/>
          </p:cNvSpPr>
          <p:nvPr>
            <p:ph idx="1"/>
          </p:nvPr>
        </p:nvSpPr>
        <p:spPr>
          <a:xfrm>
            <a:off x="1720736" y="762000"/>
            <a:ext cx="9966233"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A9E76EC-C20D-45A2-A64B-7B504C11983D}"/>
              </a:ext>
            </a:extLst>
          </p:cNvPr>
          <p:cNvSpPr>
            <a:spLocks noGrp="1"/>
          </p:cNvSpPr>
          <p:nvPr>
            <p:ph idx="12" hasCustomPrompt="1"/>
          </p:nvPr>
        </p:nvSpPr>
        <p:spPr>
          <a:xfrm>
            <a:off x="167785" y="742302"/>
            <a:ext cx="1403320" cy="5577840"/>
          </a:xfrm>
          <a:prstGeom prst="rect">
            <a:avLst/>
          </a:prstGeom>
        </p:spPr>
        <p:txBody>
          <a:bodyPr>
            <a:noAutofit/>
          </a:bodyPr>
          <a:lstStyle>
            <a:lvl1pPr marL="0" indent="0">
              <a:buNone/>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Introduction</a:t>
            </a:r>
          </a:p>
          <a:p>
            <a:pPr lvl="0"/>
            <a:endParaRPr lang="en-US" dirty="0"/>
          </a:p>
          <a:p>
            <a:pPr lvl="0"/>
            <a:r>
              <a:rPr lang="en-US" dirty="0"/>
              <a:t>Requirements</a:t>
            </a:r>
          </a:p>
          <a:p>
            <a:pPr lvl="0"/>
            <a:endParaRPr lang="en-US" dirty="0"/>
          </a:p>
          <a:p>
            <a:pPr lvl="0"/>
            <a:r>
              <a:rPr lang="en-US" dirty="0"/>
              <a:t>Analysis</a:t>
            </a:r>
          </a:p>
          <a:p>
            <a:pPr lvl="0"/>
            <a:endParaRPr lang="en-US" dirty="0"/>
          </a:p>
          <a:p>
            <a:pPr lvl="0"/>
            <a:r>
              <a:rPr lang="en-US" dirty="0"/>
              <a:t>M &amp; P</a:t>
            </a:r>
          </a:p>
          <a:p>
            <a:pPr lvl="0"/>
            <a:endParaRPr lang="en-US" dirty="0"/>
          </a:p>
          <a:p>
            <a:pPr lvl="0"/>
            <a:r>
              <a:rPr lang="en-US" dirty="0"/>
              <a:t>Testing</a:t>
            </a:r>
            <a:br>
              <a:rPr lang="en-US" dirty="0"/>
            </a:br>
            <a:endParaRPr lang="en-US" dirty="0"/>
          </a:p>
          <a:p>
            <a:pPr lvl="0"/>
            <a:r>
              <a:rPr lang="en-US" dirty="0"/>
              <a:t>Compliance</a:t>
            </a:r>
          </a:p>
          <a:p>
            <a:pPr lvl="0"/>
            <a:endParaRPr lang="en-US" dirty="0"/>
          </a:p>
          <a:p>
            <a:pPr lvl="0"/>
            <a:r>
              <a:rPr lang="en-US" dirty="0"/>
              <a:t>Conclusions</a:t>
            </a:r>
          </a:p>
          <a:p>
            <a:pPr lvl="0"/>
            <a:endParaRPr lang="en-US" dirty="0"/>
          </a:p>
        </p:txBody>
      </p:sp>
      <p:cxnSp>
        <p:nvCxnSpPr>
          <p:cNvPr id="9" name="Straight Connector 8">
            <a:extLst>
              <a:ext uri="{FF2B5EF4-FFF2-40B4-BE49-F238E27FC236}">
                <a16:creationId xmlns:a16="http://schemas.microsoft.com/office/drawing/2014/main" id="{CE2EA6DF-E641-471A-B48D-AAFB88092594}"/>
              </a:ext>
            </a:extLst>
          </p:cNvPr>
          <p:cNvCxnSpPr>
            <a:cxnSpLocks/>
          </p:cNvCxnSpPr>
          <p:nvPr userDrawn="1"/>
        </p:nvCxnSpPr>
        <p:spPr>
          <a:xfrm flipV="1">
            <a:off x="1645920" y="612069"/>
            <a:ext cx="0" cy="5785697"/>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2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328514"/>
            <a:ext cx="9144000" cy="1154163"/>
          </a:xfrm>
          <a:prstGeom prst="rect">
            <a:avLst/>
          </a:prstGeom>
        </p:spPr>
        <p:txBody>
          <a:bodyPr/>
          <a:lstStyle>
            <a:lvl1pPr>
              <a:defRPr baseline="0">
                <a:solidFill>
                  <a:srgbClr val="434983"/>
                </a:solidFill>
                <a:latin typeface="Open Sans Light" panose="020F0502020204030204" pitchFamily="34" charset="0"/>
                <a:ea typeface="Open Sans Light" panose="020F0502020204030204" pitchFamily="34" charset="0"/>
                <a:cs typeface="Open Sans Light"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3124200" y="2924944"/>
            <a:ext cx="8229600" cy="1008111"/>
          </a:xfrm>
          <a:prstGeom prst="rect">
            <a:avLst/>
          </a:prstGeom>
        </p:spPr>
        <p:txBody>
          <a:bodyPr/>
          <a:lstStyle>
            <a:lvl1pPr marL="0" indent="0" algn="ctr">
              <a:buNone/>
              <a:defRPr>
                <a:solidFill>
                  <a:srgbClr val="434983"/>
                </a:solidFill>
                <a:latin typeface="Open Sans SemiBold" panose="020F0502020204030204" pitchFamily="34" charset="0"/>
                <a:ea typeface="Open Sans SemiBold" panose="020F0502020204030204" pitchFamily="34" charset="0"/>
                <a:cs typeface="Open Sans SemiBold"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Rectangle 5">
            <a:extLst>
              <a:ext uri="{FF2B5EF4-FFF2-40B4-BE49-F238E27FC236}">
                <a16:creationId xmlns:a16="http://schemas.microsoft.com/office/drawing/2014/main" id="{CDF01660-E9F4-4F87-88F8-91EED23020F2}"/>
              </a:ext>
            </a:extLst>
          </p:cNvPr>
          <p:cNvSpPr/>
          <p:nvPr userDrawn="1"/>
        </p:nvSpPr>
        <p:spPr>
          <a:xfrm>
            <a:off x="310342" y="6450674"/>
            <a:ext cx="1659775" cy="40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6C97AE-F808-4CF2-A442-4E5852111575}"/>
              </a:ext>
            </a:extLst>
          </p:cNvPr>
          <p:cNvPicPr>
            <a:picLocks noChangeAspect="1"/>
          </p:cNvPicPr>
          <p:nvPr userDrawn="1"/>
        </p:nvPicPr>
        <p:blipFill>
          <a:blip r:embed="rId2"/>
          <a:stretch>
            <a:fillRect/>
          </a:stretch>
        </p:blipFill>
        <p:spPr>
          <a:xfrm>
            <a:off x="0" y="0"/>
            <a:ext cx="2271457" cy="6858000"/>
          </a:xfrm>
          <a:prstGeom prst="rect">
            <a:avLst/>
          </a:prstGeom>
        </p:spPr>
      </p:pic>
      <p:sp>
        <p:nvSpPr>
          <p:cNvPr id="13" name="TextBox 12">
            <a:extLst>
              <a:ext uri="{FF2B5EF4-FFF2-40B4-BE49-F238E27FC236}">
                <a16:creationId xmlns:a16="http://schemas.microsoft.com/office/drawing/2014/main" id="{A07BD9DB-331E-3793-0CFE-090F8C2D7EF2}"/>
              </a:ext>
            </a:extLst>
          </p:cNvPr>
          <p:cNvSpPr txBox="1"/>
          <p:nvPr userDrawn="1"/>
        </p:nvSpPr>
        <p:spPr>
          <a:xfrm>
            <a:off x="2667000" y="5504535"/>
            <a:ext cx="9144000" cy="81560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baseline="0" dirty="0">
                <a:solidFill>
                  <a:srgbClr val="434983"/>
                </a:solidFill>
                <a:latin typeface="Open Sans"/>
                <a:ea typeface="Open Sans"/>
                <a:cs typeface="Open Sans"/>
              </a:rPr>
              <a:t>Barber-Nichols LLC</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0" dirty="0">
              <a:solidFill>
                <a:srgbClr val="434983"/>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i="1" dirty="0">
                <a:solidFill>
                  <a:srgbClr val="434983"/>
                </a:solidFill>
                <a:latin typeface="Open Sans"/>
                <a:ea typeface="Open Sans"/>
                <a:cs typeface="Open Sans"/>
              </a:rPr>
              <a:t>Mission-Critical Turbomachinery Solutions </a:t>
            </a:r>
            <a:endParaRPr lang="en-US" dirty="0">
              <a:solidFill>
                <a:srgbClr val="434983"/>
              </a:solidFill>
            </a:endParaRPr>
          </a:p>
        </p:txBody>
      </p:sp>
      <p:pic>
        <p:nvPicPr>
          <p:cNvPr id="15" name="Picture 14">
            <a:extLst>
              <a:ext uri="{FF2B5EF4-FFF2-40B4-BE49-F238E27FC236}">
                <a16:creationId xmlns:a16="http://schemas.microsoft.com/office/drawing/2014/main" id="{6C2D3118-3F39-7CF8-08E6-5A420E37F76A}"/>
              </a:ext>
            </a:extLst>
          </p:cNvPr>
          <p:cNvPicPr>
            <a:picLocks noChangeAspect="1"/>
          </p:cNvPicPr>
          <p:nvPr userDrawn="1"/>
        </p:nvPicPr>
        <p:blipFill>
          <a:blip r:embed="rId3"/>
          <a:stretch>
            <a:fillRect/>
          </a:stretch>
        </p:blipFill>
        <p:spPr>
          <a:xfrm>
            <a:off x="5766816" y="309703"/>
            <a:ext cx="2943023" cy="601494"/>
          </a:xfrm>
          <a:prstGeom prst="rect">
            <a:avLst/>
          </a:prstGeom>
        </p:spPr>
      </p:pic>
    </p:spTree>
    <p:extLst>
      <p:ext uri="{BB962C8B-B14F-4D97-AF65-F5344CB8AC3E}">
        <p14:creationId xmlns:p14="http://schemas.microsoft.com/office/powerpoint/2010/main" val="808157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328514"/>
            <a:ext cx="9144000" cy="1154163"/>
          </a:xfrm>
          <a:prstGeom prst="rect">
            <a:avLst/>
          </a:prstGeom>
        </p:spPr>
        <p:txBody>
          <a:bodyPr/>
          <a:lstStyle>
            <a:lvl1pPr>
              <a:defRPr baseline="0">
                <a:solidFill>
                  <a:srgbClr val="434983"/>
                </a:solidFill>
                <a:latin typeface="Open Sans Light" panose="020F0502020204030204" pitchFamily="34" charset="0"/>
                <a:ea typeface="Open Sans Light" panose="020F0502020204030204" pitchFamily="34" charset="0"/>
                <a:cs typeface="Open Sans Light"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3124200" y="2924944"/>
            <a:ext cx="8229600" cy="1008111"/>
          </a:xfrm>
          <a:prstGeom prst="rect">
            <a:avLst/>
          </a:prstGeom>
        </p:spPr>
        <p:txBody>
          <a:bodyPr/>
          <a:lstStyle>
            <a:lvl1pPr marL="0" indent="0" algn="ctr">
              <a:buNone/>
              <a:defRPr>
                <a:solidFill>
                  <a:srgbClr val="434983"/>
                </a:solidFill>
                <a:latin typeface="Open Sans SemiBold" panose="020F0502020204030204" pitchFamily="34" charset="0"/>
                <a:ea typeface="Open Sans SemiBold" panose="020F0502020204030204" pitchFamily="34" charset="0"/>
                <a:cs typeface="Open Sans SemiBold"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Rectangle 5">
            <a:extLst>
              <a:ext uri="{FF2B5EF4-FFF2-40B4-BE49-F238E27FC236}">
                <a16:creationId xmlns:a16="http://schemas.microsoft.com/office/drawing/2014/main" id="{CDF01660-E9F4-4F87-88F8-91EED23020F2}"/>
              </a:ext>
            </a:extLst>
          </p:cNvPr>
          <p:cNvSpPr/>
          <p:nvPr userDrawn="1"/>
        </p:nvSpPr>
        <p:spPr>
          <a:xfrm>
            <a:off x="310342" y="6450674"/>
            <a:ext cx="1659775" cy="40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6C97AE-F808-4CF2-A442-4E5852111575}"/>
              </a:ext>
            </a:extLst>
          </p:cNvPr>
          <p:cNvPicPr>
            <a:picLocks noChangeAspect="1"/>
          </p:cNvPicPr>
          <p:nvPr userDrawn="1"/>
        </p:nvPicPr>
        <p:blipFill>
          <a:blip r:embed="rId2"/>
          <a:stretch>
            <a:fillRect/>
          </a:stretch>
        </p:blipFill>
        <p:spPr>
          <a:xfrm>
            <a:off x="0" y="0"/>
            <a:ext cx="2271457" cy="6858000"/>
          </a:xfrm>
          <a:prstGeom prst="rect">
            <a:avLst/>
          </a:prstGeom>
        </p:spPr>
      </p:pic>
      <p:sp>
        <p:nvSpPr>
          <p:cNvPr id="13" name="TextBox 12">
            <a:extLst>
              <a:ext uri="{FF2B5EF4-FFF2-40B4-BE49-F238E27FC236}">
                <a16:creationId xmlns:a16="http://schemas.microsoft.com/office/drawing/2014/main" id="{A07BD9DB-331E-3793-0CFE-090F8C2D7EF2}"/>
              </a:ext>
            </a:extLst>
          </p:cNvPr>
          <p:cNvSpPr txBox="1"/>
          <p:nvPr userDrawn="1"/>
        </p:nvSpPr>
        <p:spPr>
          <a:xfrm>
            <a:off x="2667000" y="4286071"/>
            <a:ext cx="9144000" cy="81560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baseline="0" dirty="0">
                <a:solidFill>
                  <a:srgbClr val="434983"/>
                </a:solidFill>
                <a:latin typeface="Open Sans"/>
                <a:ea typeface="Open Sans"/>
                <a:cs typeface="Open Sans"/>
              </a:rPr>
              <a:t>Barber-Nichols LLC</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0" dirty="0">
              <a:solidFill>
                <a:srgbClr val="434983"/>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i="1" dirty="0">
                <a:solidFill>
                  <a:srgbClr val="434983"/>
                </a:solidFill>
                <a:latin typeface="Open Sans"/>
                <a:ea typeface="Open Sans"/>
                <a:cs typeface="Open Sans"/>
              </a:rPr>
              <a:t>Mission-Critical Turbomachinery Solutions </a:t>
            </a:r>
            <a:endParaRPr lang="en-US" dirty="0">
              <a:solidFill>
                <a:srgbClr val="434983"/>
              </a:solidFill>
            </a:endParaRPr>
          </a:p>
        </p:txBody>
      </p:sp>
      <p:pic>
        <p:nvPicPr>
          <p:cNvPr id="15" name="Picture 14">
            <a:extLst>
              <a:ext uri="{FF2B5EF4-FFF2-40B4-BE49-F238E27FC236}">
                <a16:creationId xmlns:a16="http://schemas.microsoft.com/office/drawing/2014/main" id="{6C2D3118-3F39-7CF8-08E6-5A420E37F76A}"/>
              </a:ext>
            </a:extLst>
          </p:cNvPr>
          <p:cNvPicPr>
            <a:picLocks noChangeAspect="1"/>
          </p:cNvPicPr>
          <p:nvPr userDrawn="1"/>
        </p:nvPicPr>
        <p:blipFill>
          <a:blip r:embed="rId3"/>
          <a:stretch>
            <a:fillRect/>
          </a:stretch>
        </p:blipFill>
        <p:spPr>
          <a:xfrm>
            <a:off x="5766816" y="309703"/>
            <a:ext cx="2943023" cy="601494"/>
          </a:xfrm>
          <a:prstGeom prst="rect">
            <a:avLst/>
          </a:prstGeom>
        </p:spPr>
      </p:pic>
    </p:spTree>
    <p:extLst>
      <p:ext uri="{BB962C8B-B14F-4D97-AF65-F5344CB8AC3E}">
        <p14:creationId xmlns:p14="http://schemas.microsoft.com/office/powerpoint/2010/main" val="4279006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048EE4-B8B8-C422-6CEF-067D22824907}"/>
              </a:ext>
            </a:extLst>
          </p:cNvPr>
          <p:cNvSpPr>
            <a:spLocks noGrp="1"/>
          </p:cNvSpPr>
          <p:nvPr>
            <p:ph type="ctrTitle"/>
          </p:nvPr>
        </p:nvSpPr>
        <p:spPr>
          <a:xfrm>
            <a:off x="609600" y="1600200"/>
            <a:ext cx="10972800" cy="1154163"/>
          </a:xfrm>
          <a:prstGeom prst="rect">
            <a:avLst/>
          </a:prstGeom>
        </p:spPr>
        <p:txBody>
          <a:bodyPr/>
          <a:lstStyle>
            <a:lvl1pPr>
              <a:defRPr>
                <a:solidFill>
                  <a:srgbClr val="43498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8" name="Subtitle 2">
            <a:extLst>
              <a:ext uri="{FF2B5EF4-FFF2-40B4-BE49-F238E27FC236}">
                <a16:creationId xmlns:a16="http://schemas.microsoft.com/office/drawing/2014/main" id="{48411BBB-3855-393A-7D43-E0BE45BC77B7}"/>
              </a:ext>
            </a:extLst>
          </p:cNvPr>
          <p:cNvSpPr>
            <a:spLocks noGrp="1"/>
          </p:cNvSpPr>
          <p:nvPr>
            <p:ph type="subTitle" idx="1"/>
          </p:nvPr>
        </p:nvSpPr>
        <p:spPr>
          <a:xfrm>
            <a:off x="1828800" y="2989656"/>
            <a:ext cx="8534400" cy="1008111"/>
          </a:xfrm>
          <a:prstGeom prst="rect">
            <a:avLst/>
          </a:prstGeom>
        </p:spPr>
        <p:txBody>
          <a:bodyPr/>
          <a:lstStyle>
            <a:lvl1pPr marL="0" indent="0" algn="ctr">
              <a:buFontTx/>
              <a:buNone/>
              <a:defRPr>
                <a:solidFill>
                  <a:srgbClr val="434983"/>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endParaRPr lang="en-US" dirty="0"/>
          </a:p>
        </p:txBody>
      </p:sp>
      <p:sp>
        <p:nvSpPr>
          <p:cNvPr id="12" name="TextBox 11">
            <a:extLst>
              <a:ext uri="{FF2B5EF4-FFF2-40B4-BE49-F238E27FC236}">
                <a16:creationId xmlns:a16="http://schemas.microsoft.com/office/drawing/2014/main" id="{398D1C90-258A-B5E5-0F07-C8245121085E}"/>
              </a:ext>
            </a:extLst>
          </p:cNvPr>
          <p:cNvSpPr txBox="1"/>
          <p:nvPr userDrawn="1"/>
        </p:nvSpPr>
        <p:spPr>
          <a:xfrm>
            <a:off x="1650715" y="4398219"/>
            <a:ext cx="8890571" cy="132343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i="0" baseline="0" dirty="0">
                <a:solidFill>
                  <a:srgbClr val="3B3E4D"/>
                </a:solidFill>
                <a:latin typeface="Open Sans"/>
                <a:ea typeface="Open Sans"/>
                <a:cs typeface="Open Sans"/>
              </a:rPr>
              <a:t>Barber-Nichols.com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solidFill>
                <a:srgbClr val="3B3E4D"/>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000" i="1" dirty="0">
                <a:solidFill>
                  <a:srgbClr val="3B3E4D"/>
                </a:solidFill>
                <a:latin typeface="Open Sans"/>
                <a:ea typeface="Open Sans"/>
                <a:cs typeface="Open Sans"/>
              </a:rPr>
              <a:t>Mission-Critical Turbomachinery Solutions </a:t>
            </a:r>
            <a:endParaRPr lang="en-US" sz="20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1" dirty="0">
              <a:solidFill>
                <a:srgbClr val="3B3E4D"/>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rgbClr val="3B3E4D"/>
                </a:solidFill>
                <a:latin typeface="Open Sans" panose="020B0606030504020204" pitchFamily="34" charset="0"/>
                <a:ea typeface="Open Sans" panose="020B0606030504020204" pitchFamily="34" charset="0"/>
                <a:cs typeface="Open Sans" panose="020B0606030504020204" pitchFamily="34" charset="0"/>
              </a:rPr>
              <a:t>Barber-Nichols Proprietary and Confidential</a:t>
            </a:r>
          </a:p>
        </p:txBody>
      </p:sp>
      <p:sp>
        <p:nvSpPr>
          <p:cNvPr id="3" name="Title 1">
            <a:extLst>
              <a:ext uri="{FF2B5EF4-FFF2-40B4-BE49-F238E27FC236}">
                <a16:creationId xmlns:a16="http://schemas.microsoft.com/office/drawing/2014/main" id="{8258C51C-2CDD-172E-CC34-80965B5260D8}"/>
              </a:ext>
            </a:extLst>
          </p:cNvPr>
          <p:cNvSpPr txBox="1">
            <a:spLocks/>
          </p:cNvSpPr>
          <p:nvPr userDrawn="1"/>
        </p:nvSpPr>
        <p:spPr>
          <a:xfrm>
            <a:off x="609599" y="1708266"/>
            <a:ext cx="10972800" cy="1154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Subtitle 2">
            <a:extLst>
              <a:ext uri="{FF2B5EF4-FFF2-40B4-BE49-F238E27FC236}">
                <a16:creationId xmlns:a16="http://schemas.microsoft.com/office/drawing/2014/main" id="{E215A198-7C6D-609A-2975-3E73FDCE8599}"/>
              </a:ext>
            </a:extLst>
          </p:cNvPr>
          <p:cNvSpPr txBox="1">
            <a:spLocks/>
          </p:cNvSpPr>
          <p:nvPr userDrawn="1"/>
        </p:nvSpPr>
        <p:spPr>
          <a:xfrm>
            <a:off x="1828800" y="3074381"/>
            <a:ext cx="8534400" cy="10081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41C9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41C9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41C9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id="{669D6735-444E-73F0-551A-FC6EF4D1F5D0}"/>
              </a:ext>
            </a:extLst>
          </p:cNvPr>
          <p:cNvPicPr>
            <a:picLocks noChangeAspect="1"/>
          </p:cNvPicPr>
          <p:nvPr userDrawn="1"/>
        </p:nvPicPr>
        <p:blipFill>
          <a:blip r:embed="rId2"/>
          <a:stretch>
            <a:fillRect/>
          </a:stretch>
        </p:blipFill>
        <p:spPr>
          <a:xfrm>
            <a:off x="4624489" y="687270"/>
            <a:ext cx="2943023" cy="601494"/>
          </a:xfrm>
          <a:prstGeom prst="rect">
            <a:avLst/>
          </a:prstGeom>
        </p:spPr>
      </p:pic>
      <p:sp>
        <p:nvSpPr>
          <p:cNvPr id="6" name="TextBox 5">
            <a:extLst>
              <a:ext uri="{FF2B5EF4-FFF2-40B4-BE49-F238E27FC236}">
                <a16:creationId xmlns:a16="http://schemas.microsoft.com/office/drawing/2014/main" id="{11A371E5-34AC-9BCD-E28E-6FEAB230B009}"/>
              </a:ext>
            </a:extLst>
          </p:cNvPr>
          <p:cNvSpPr txBox="1"/>
          <p:nvPr userDrawn="1"/>
        </p:nvSpPr>
        <p:spPr>
          <a:xfrm>
            <a:off x="1650715" y="4398219"/>
            <a:ext cx="8890571" cy="132343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i="0" baseline="0" dirty="0">
                <a:solidFill>
                  <a:srgbClr val="434983"/>
                </a:solidFill>
                <a:latin typeface="Open Sans"/>
                <a:ea typeface="Open Sans"/>
                <a:cs typeface="Open Sans"/>
              </a:rPr>
              <a:t>Barber-Nichols.com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solidFill>
                <a:srgbClr val="434983"/>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000" i="1" dirty="0">
                <a:solidFill>
                  <a:srgbClr val="434983"/>
                </a:solidFill>
                <a:latin typeface="Open Sans"/>
                <a:ea typeface="Open Sans"/>
                <a:cs typeface="Open Sans"/>
              </a:rPr>
              <a:t>Mission-Critical Turbomachinery Solutions </a:t>
            </a:r>
            <a:endParaRPr lang="en-US" sz="2000" dirty="0">
              <a:solidFill>
                <a:srgbClr val="434983"/>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1" dirty="0">
              <a:solidFill>
                <a:srgbClr val="434983"/>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rgbClr val="434983"/>
                </a:solidFill>
                <a:latin typeface="Open Sans" panose="020B0606030504020204" pitchFamily="34" charset="0"/>
                <a:ea typeface="Open Sans" panose="020B0606030504020204" pitchFamily="34" charset="0"/>
                <a:cs typeface="Open Sans" panose="020B0606030504020204" pitchFamily="34" charset="0"/>
              </a:rPr>
              <a:t>Barber-Nichols Proprietary and Confidential</a:t>
            </a:r>
          </a:p>
        </p:txBody>
      </p:sp>
    </p:spTree>
    <p:extLst>
      <p:ext uri="{BB962C8B-B14F-4D97-AF65-F5344CB8AC3E}">
        <p14:creationId xmlns:p14="http://schemas.microsoft.com/office/powerpoint/2010/main" val="159143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E250219-F47F-4DF9-A308-1A1ACDF70E0B}"/>
              </a:ext>
            </a:extLst>
          </p:cNvPr>
          <p:cNvSpPr>
            <a:spLocks noGrp="1"/>
          </p:cNvSpPr>
          <p:nvPr>
            <p:ph idx="1"/>
          </p:nvPr>
        </p:nvSpPr>
        <p:spPr>
          <a:xfrm>
            <a:off x="297944" y="762000"/>
            <a:ext cx="11389025"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CA7651C7-5D72-3D27-9684-04FC03CE4E2E}"/>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06276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979375-E2DC-4784-AF67-AE13EA5B2C15}"/>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B652E965-18BB-4486-BF33-22DAE02730CC}"/>
              </a:ext>
            </a:extLst>
          </p:cNvPr>
          <p:cNvSpPr>
            <a:spLocks noGrp="1"/>
          </p:cNvSpPr>
          <p:nvPr>
            <p:ph idx="1"/>
          </p:nvPr>
        </p:nvSpPr>
        <p:spPr>
          <a:xfrm>
            <a:off x="1720736" y="762000"/>
            <a:ext cx="9966233"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A9E76EC-C20D-45A2-A64B-7B504C11983D}"/>
              </a:ext>
            </a:extLst>
          </p:cNvPr>
          <p:cNvSpPr>
            <a:spLocks noGrp="1"/>
          </p:cNvSpPr>
          <p:nvPr>
            <p:ph idx="12" hasCustomPrompt="1"/>
          </p:nvPr>
        </p:nvSpPr>
        <p:spPr>
          <a:xfrm>
            <a:off x="167785" y="742302"/>
            <a:ext cx="1403320" cy="5577840"/>
          </a:xfrm>
          <a:prstGeom prst="rect">
            <a:avLst/>
          </a:prstGeom>
        </p:spPr>
        <p:txBody>
          <a:bodyPr>
            <a:normAutofit/>
          </a:bodyPr>
          <a:lstStyle>
            <a:lvl1pPr marL="0" indent="0">
              <a:buNone/>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Introduction</a:t>
            </a:r>
          </a:p>
          <a:p>
            <a:pPr lvl="0"/>
            <a:endParaRPr lang="en-US" dirty="0"/>
          </a:p>
          <a:p>
            <a:pPr lvl="0"/>
            <a:r>
              <a:rPr lang="en-US" dirty="0"/>
              <a:t>Requirements</a:t>
            </a:r>
          </a:p>
          <a:p>
            <a:pPr lvl="0"/>
            <a:endParaRPr lang="en-US" dirty="0"/>
          </a:p>
          <a:p>
            <a:pPr lvl="0"/>
            <a:r>
              <a:rPr lang="en-US" dirty="0"/>
              <a:t>Analysis</a:t>
            </a:r>
          </a:p>
          <a:p>
            <a:pPr lvl="0"/>
            <a:endParaRPr lang="en-US" dirty="0"/>
          </a:p>
          <a:p>
            <a:pPr lvl="0"/>
            <a:r>
              <a:rPr lang="en-US" dirty="0"/>
              <a:t>M &amp; P</a:t>
            </a:r>
          </a:p>
          <a:p>
            <a:pPr lvl="0"/>
            <a:endParaRPr lang="en-US" dirty="0"/>
          </a:p>
          <a:p>
            <a:pPr lvl="0"/>
            <a:r>
              <a:rPr lang="en-US" dirty="0"/>
              <a:t>Testing</a:t>
            </a:r>
            <a:br>
              <a:rPr lang="en-US" dirty="0"/>
            </a:br>
            <a:endParaRPr lang="en-US" dirty="0"/>
          </a:p>
          <a:p>
            <a:pPr lvl="0"/>
            <a:r>
              <a:rPr lang="en-US" dirty="0"/>
              <a:t>Compliance</a:t>
            </a:r>
          </a:p>
          <a:p>
            <a:pPr lvl="0"/>
            <a:endParaRPr lang="en-US" dirty="0"/>
          </a:p>
          <a:p>
            <a:pPr lvl="0"/>
            <a:r>
              <a:rPr lang="en-US" dirty="0"/>
              <a:t>Conclusions</a:t>
            </a:r>
          </a:p>
          <a:p>
            <a:pPr lvl="0"/>
            <a:endParaRPr lang="en-US" dirty="0"/>
          </a:p>
        </p:txBody>
      </p:sp>
      <p:cxnSp>
        <p:nvCxnSpPr>
          <p:cNvPr id="9" name="Straight Connector 8">
            <a:extLst>
              <a:ext uri="{FF2B5EF4-FFF2-40B4-BE49-F238E27FC236}">
                <a16:creationId xmlns:a16="http://schemas.microsoft.com/office/drawing/2014/main" id="{CE2EA6DF-E641-471A-B48D-AAFB88092594}"/>
              </a:ext>
            </a:extLst>
          </p:cNvPr>
          <p:cNvCxnSpPr>
            <a:cxnSpLocks/>
          </p:cNvCxnSpPr>
          <p:nvPr userDrawn="1"/>
        </p:nvCxnSpPr>
        <p:spPr>
          <a:xfrm flipV="1">
            <a:off x="1645920" y="612069"/>
            <a:ext cx="0" cy="5785697"/>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66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979375-E2DC-4784-AF67-AE13EA5B2C15}"/>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5A9E76EC-C20D-45A2-A64B-7B504C11983D}"/>
              </a:ext>
            </a:extLst>
          </p:cNvPr>
          <p:cNvSpPr>
            <a:spLocks noGrp="1"/>
          </p:cNvSpPr>
          <p:nvPr>
            <p:ph idx="12" hasCustomPrompt="1"/>
          </p:nvPr>
        </p:nvSpPr>
        <p:spPr>
          <a:xfrm>
            <a:off x="167785" y="742302"/>
            <a:ext cx="1403320" cy="5577840"/>
          </a:xfrm>
          <a:prstGeom prst="rect">
            <a:avLst/>
          </a:prstGeom>
        </p:spPr>
        <p:txBody>
          <a:bodyPr>
            <a:noAutofit/>
          </a:bodyPr>
          <a:lstStyle>
            <a:lvl1pPr marL="0" indent="0">
              <a:buNone/>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12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Introduction</a:t>
            </a:r>
          </a:p>
          <a:p>
            <a:pPr lvl="0"/>
            <a:endParaRPr lang="en-US" dirty="0"/>
          </a:p>
          <a:p>
            <a:pPr lvl="0"/>
            <a:r>
              <a:rPr lang="en-US" dirty="0"/>
              <a:t>Requirements</a:t>
            </a:r>
          </a:p>
          <a:p>
            <a:pPr lvl="0"/>
            <a:endParaRPr lang="en-US" dirty="0"/>
          </a:p>
          <a:p>
            <a:pPr lvl="0"/>
            <a:r>
              <a:rPr lang="en-US" dirty="0"/>
              <a:t>Analysis</a:t>
            </a:r>
          </a:p>
          <a:p>
            <a:pPr lvl="0"/>
            <a:endParaRPr lang="en-US" dirty="0"/>
          </a:p>
          <a:p>
            <a:pPr lvl="0"/>
            <a:r>
              <a:rPr lang="en-US" dirty="0"/>
              <a:t>M &amp; P</a:t>
            </a:r>
          </a:p>
          <a:p>
            <a:pPr lvl="0"/>
            <a:endParaRPr lang="en-US" dirty="0"/>
          </a:p>
          <a:p>
            <a:pPr lvl="0"/>
            <a:r>
              <a:rPr lang="en-US" dirty="0"/>
              <a:t>Testing</a:t>
            </a:r>
            <a:br>
              <a:rPr lang="en-US" dirty="0"/>
            </a:br>
            <a:endParaRPr lang="en-US" dirty="0"/>
          </a:p>
          <a:p>
            <a:pPr lvl="0"/>
            <a:r>
              <a:rPr lang="en-US" dirty="0"/>
              <a:t>Compliance</a:t>
            </a:r>
          </a:p>
          <a:p>
            <a:pPr lvl="0"/>
            <a:endParaRPr lang="en-US" dirty="0"/>
          </a:p>
          <a:p>
            <a:pPr lvl="0"/>
            <a:r>
              <a:rPr lang="en-US" dirty="0"/>
              <a:t>Conclusions</a:t>
            </a:r>
          </a:p>
          <a:p>
            <a:pPr lvl="0"/>
            <a:endParaRPr lang="en-US" dirty="0"/>
          </a:p>
        </p:txBody>
      </p:sp>
      <p:cxnSp>
        <p:nvCxnSpPr>
          <p:cNvPr id="9" name="Straight Connector 8">
            <a:extLst>
              <a:ext uri="{FF2B5EF4-FFF2-40B4-BE49-F238E27FC236}">
                <a16:creationId xmlns:a16="http://schemas.microsoft.com/office/drawing/2014/main" id="{CE2EA6DF-E641-471A-B48D-AAFB88092594}"/>
              </a:ext>
            </a:extLst>
          </p:cNvPr>
          <p:cNvCxnSpPr>
            <a:cxnSpLocks/>
          </p:cNvCxnSpPr>
          <p:nvPr userDrawn="1"/>
        </p:nvCxnSpPr>
        <p:spPr>
          <a:xfrm flipV="1">
            <a:off x="1645920" y="612069"/>
            <a:ext cx="0" cy="5785697"/>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36E5E5CB-AC1A-31E6-C19E-6EC0933C8AC9}"/>
              </a:ext>
            </a:extLst>
          </p:cNvPr>
          <p:cNvSpPr>
            <a:spLocks noGrp="1"/>
          </p:cNvSpPr>
          <p:nvPr>
            <p:ph idx="1"/>
          </p:nvPr>
        </p:nvSpPr>
        <p:spPr>
          <a:xfrm>
            <a:off x="1720736" y="762000"/>
            <a:ext cx="5112325"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FB93C9-81AA-8107-5CAF-6838F23B3157}"/>
              </a:ext>
            </a:extLst>
          </p:cNvPr>
          <p:cNvSpPr>
            <a:spLocks noGrp="1"/>
          </p:cNvSpPr>
          <p:nvPr>
            <p:ph idx="13"/>
          </p:nvPr>
        </p:nvSpPr>
        <p:spPr>
          <a:xfrm>
            <a:off x="6981164" y="762000"/>
            <a:ext cx="5112325" cy="5577840"/>
          </a:xfrm>
          <a:prstGeom prst="rect">
            <a:avLst/>
          </a:prstGeom>
        </p:spPr>
        <p:txBody>
          <a:bodyPr>
            <a:noAutofit/>
          </a:bodyPr>
          <a:lstStyle>
            <a:lvl1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434983"/>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34983"/>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43498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9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C18CE8B7-39BD-C6D8-EEB6-D16D731E661A}"/>
              </a:ext>
            </a:extLst>
          </p:cNvPr>
          <p:cNvSpPr>
            <a:spLocks noGrp="1"/>
          </p:cNvSpPr>
          <p:nvPr>
            <p:ph type="title"/>
          </p:nvPr>
        </p:nvSpPr>
        <p:spPr>
          <a:xfrm>
            <a:off x="231444" y="64923"/>
            <a:ext cx="10515600" cy="582526"/>
          </a:xfrm>
          <a:prstGeom prst="rect">
            <a:avLst/>
          </a:prstGeom>
        </p:spPr>
        <p:txBody>
          <a:bodyPr/>
          <a:lstStyle>
            <a:lvl1pPr algn="l">
              <a:defRPr sz="3200">
                <a:solidFill>
                  <a:srgbClr val="43498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22170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ayout Dark Them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7EC9A-6DBD-6A49-A304-C22ACD50B06D}"/>
              </a:ext>
            </a:extLst>
          </p:cNvPr>
          <p:cNvPicPr>
            <a:picLocks noChangeAspect="1"/>
          </p:cNvPicPr>
          <p:nvPr/>
        </p:nvPicPr>
        <p:blipFill>
          <a:blip r:embed="rId2"/>
          <a:stretch>
            <a:fillRect/>
          </a:stretch>
        </p:blipFill>
        <p:spPr>
          <a:xfrm>
            <a:off x="4276146" y="684263"/>
            <a:ext cx="3598612" cy="552799"/>
          </a:xfrm>
          <a:prstGeom prst="rect">
            <a:avLst/>
          </a:prstGeom>
        </p:spPr>
      </p:pic>
      <p:sp>
        <p:nvSpPr>
          <p:cNvPr id="5" name="TextBox 4">
            <a:extLst>
              <a:ext uri="{FF2B5EF4-FFF2-40B4-BE49-F238E27FC236}">
                <a16:creationId xmlns:a16="http://schemas.microsoft.com/office/drawing/2014/main" id="{4AAEB442-9551-504C-8811-9E4CDB25CCC9}"/>
              </a:ext>
            </a:extLst>
          </p:cNvPr>
          <p:cNvSpPr txBox="1"/>
          <p:nvPr/>
        </p:nvSpPr>
        <p:spPr>
          <a:xfrm>
            <a:off x="1630167" y="5566625"/>
            <a:ext cx="889057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0" baseline="0">
                <a:solidFill>
                  <a:schemeClr val="bg1"/>
                </a:solidFill>
              </a:rPr>
              <a:t>www.Barber-Nichols.com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50" i="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a:solidFill>
                  <a:schemeClr val="bg1"/>
                </a:solidFill>
              </a:rPr>
              <a:t>Design &amp; Manufacture of Specialty Turbomachinery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1">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i="0">
                <a:solidFill>
                  <a:schemeClr val="bg1"/>
                </a:solidFill>
              </a:rPr>
              <a:t>Company Confidential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1">
              <a:solidFill>
                <a:schemeClr val="bg1"/>
              </a:solidFill>
            </a:endParaRPr>
          </a:p>
        </p:txBody>
      </p:sp>
      <p:sp>
        <p:nvSpPr>
          <p:cNvPr id="6" name="Rectangle 5">
            <a:extLst>
              <a:ext uri="{FF2B5EF4-FFF2-40B4-BE49-F238E27FC236}">
                <a16:creationId xmlns:a16="http://schemas.microsoft.com/office/drawing/2014/main" id="{A91CC11D-473C-46B7-9BA9-275D105A7463}"/>
              </a:ext>
            </a:extLst>
          </p:cNvPr>
          <p:cNvSpPr/>
          <p:nvPr userDrawn="1"/>
        </p:nvSpPr>
        <p:spPr>
          <a:xfrm>
            <a:off x="0" y="1"/>
            <a:ext cx="12192000" cy="6857999"/>
          </a:xfrm>
          <a:prstGeom prst="rect">
            <a:avLst/>
          </a:prstGeom>
          <a:solidFill>
            <a:srgbClr val="434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1DD21CE0-2E21-4B0D-A359-34CE9D107C60}"/>
              </a:ext>
            </a:extLst>
          </p:cNvPr>
          <p:cNvSpPr>
            <a:spLocks noGrp="1"/>
          </p:cNvSpPr>
          <p:nvPr>
            <p:ph type="ctrTitle"/>
          </p:nvPr>
        </p:nvSpPr>
        <p:spPr>
          <a:xfrm>
            <a:off x="609600" y="2032463"/>
            <a:ext cx="10972800" cy="1154163"/>
          </a:xfrm>
          <a:prstGeom prst="rect">
            <a:avLst/>
          </a:prstGeom>
        </p:spPr>
        <p:txBody>
          <a:bodyPr/>
          <a:lstStyle>
            <a:lvl1pPr>
              <a:defRPr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3A33549C-96A7-4CAC-8419-79843C681F4F}"/>
              </a:ext>
            </a:extLst>
          </p:cNvPr>
          <p:cNvSpPr>
            <a:spLocks noGrp="1"/>
          </p:cNvSpPr>
          <p:nvPr>
            <p:ph type="subTitle" idx="1"/>
          </p:nvPr>
        </p:nvSpPr>
        <p:spPr>
          <a:xfrm>
            <a:off x="1828800" y="3846520"/>
            <a:ext cx="8534400" cy="1008111"/>
          </a:xfrm>
          <a:prstGeom prst="rect">
            <a:avLst/>
          </a:prstGeom>
        </p:spPr>
        <p:txBody>
          <a:bodyPr/>
          <a:lstStyle>
            <a:lvl1pPr marL="0" indent="0" algn="ctr">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DFF4687A-BFDB-9B2C-2043-F44D36560782}"/>
              </a:ext>
            </a:extLst>
          </p:cNvPr>
          <p:cNvPicPr>
            <a:picLocks noChangeAspect="1"/>
          </p:cNvPicPr>
          <p:nvPr userDrawn="1"/>
        </p:nvPicPr>
        <p:blipFill>
          <a:blip r:embed="rId3"/>
          <a:stretch>
            <a:fillRect/>
          </a:stretch>
        </p:blipFill>
        <p:spPr>
          <a:xfrm>
            <a:off x="4742479" y="684525"/>
            <a:ext cx="2707042" cy="552069"/>
          </a:xfrm>
          <a:prstGeom prst="rect">
            <a:avLst/>
          </a:prstGeom>
        </p:spPr>
      </p:pic>
      <p:sp>
        <p:nvSpPr>
          <p:cNvPr id="7" name="TextBox 6">
            <a:extLst>
              <a:ext uri="{FF2B5EF4-FFF2-40B4-BE49-F238E27FC236}">
                <a16:creationId xmlns:a16="http://schemas.microsoft.com/office/drawing/2014/main" id="{0B57F690-6B3F-D099-42CA-A3CC5D163345}"/>
              </a:ext>
            </a:extLst>
          </p:cNvPr>
          <p:cNvSpPr txBox="1"/>
          <p:nvPr userDrawn="1"/>
        </p:nvSpPr>
        <p:spPr>
          <a:xfrm>
            <a:off x="1650715" y="5398973"/>
            <a:ext cx="8890571" cy="1200329"/>
          </a:xfrm>
          <a:prstGeom prst="rect">
            <a:avLst/>
          </a:prstGeom>
          <a:noFill/>
        </p:spPr>
        <p:txBody>
          <a:bodyPr wrap="square" lIns="91440" tIns="45720" rIns="91440" bIns="45720" rtlCol="0" anchor="t">
            <a:spAutoFit/>
          </a:bodyPr>
          <a:lstStyle/>
          <a:p>
            <a:pPr algn="ctr">
              <a:defRPr/>
            </a:pPr>
            <a:r>
              <a:rPr lang="en-US" sz="1800" b="0" i="0" baseline="0" dirty="0">
                <a:solidFill>
                  <a:srgbClr val="FFFFFF"/>
                </a:solidFill>
                <a:latin typeface="Open Sans"/>
                <a:ea typeface="Open Sans"/>
                <a:cs typeface="Open Sans"/>
              </a:rPr>
              <a:t>Barber-Nichols.com</a:t>
            </a:r>
          </a:p>
          <a:p>
            <a:pPr marL="0" marR="0" lvl="0" indent="0" algn="ctr" defTabSz="457200">
              <a:lnSpc>
                <a:spcPct val="100000"/>
              </a:lnSpc>
              <a:spcBef>
                <a:spcPts val="0"/>
              </a:spcBef>
              <a:spcAft>
                <a:spcPts val="0"/>
              </a:spcAft>
              <a:buNone/>
              <a:tabLst/>
              <a:defRPr/>
            </a:pPr>
            <a:endParaRPr lang="en-US" sz="1100" dirty="0">
              <a:solidFill>
                <a:srgbClr val="FFFFFF"/>
              </a:solidFill>
              <a:latin typeface="Open Sans"/>
              <a:ea typeface="Open Sans"/>
              <a:cs typeface="Open Sans"/>
            </a:endParaRPr>
          </a:p>
          <a:p>
            <a:pPr algn="ctr">
              <a:defRPr/>
            </a:pPr>
            <a:r>
              <a:rPr lang="en-US" i="1" dirty="0">
                <a:solidFill>
                  <a:srgbClr val="FFFFFF"/>
                </a:solidFill>
                <a:latin typeface="Open Sans"/>
                <a:ea typeface="Open Sans"/>
                <a:cs typeface="Open Sans"/>
              </a:rPr>
              <a:t>Mission-Critical Turbomachinery Solutions </a:t>
            </a:r>
            <a:endParaRPr lang="en-US" sz="1800" b="0" i="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i="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Barber-Nichols Proprietary and</a:t>
            </a:r>
            <a:r>
              <a:rPr lang="en-US" sz="1400" b="0" i="0" dirty="0">
                <a:solidFill>
                  <a:srgbClr val="FFFFFF"/>
                </a:solidFill>
                <a:latin typeface="Open Sans" panose="020B0606030504020204" pitchFamily="34" charset="0"/>
                <a:ea typeface="Open Sans" panose="020B0606030504020204" pitchFamily="34" charset="0"/>
                <a:cs typeface="Open Sans" panose="020B0606030504020204" pitchFamily="34" charset="0"/>
              </a:rPr>
              <a:t> Confidential</a:t>
            </a:r>
          </a:p>
        </p:txBody>
      </p:sp>
    </p:spTree>
    <p:extLst>
      <p:ext uri="{BB962C8B-B14F-4D97-AF65-F5344CB8AC3E}">
        <p14:creationId xmlns:p14="http://schemas.microsoft.com/office/powerpoint/2010/main" val="321919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0DC33B9-3A6B-4AF4-935E-CFAC642553CC}"/>
              </a:ext>
            </a:extLst>
          </p:cNvPr>
          <p:cNvCxnSpPr>
            <a:cxnSpLocks/>
          </p:cNvCxnSpPr>
          <p:nvPr userDrawn="1"/>
        </p:nvCxnSpPr>
        <p:spPr>
          <a:xfrm flipH="1">
            <a:off x="198120" y="6400800"/>
            <a:ext cx="11795760" cy="0"/>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F03A04-5034-4030-8A08-EBEDA4544D8D}"/>
              </a:ext>
            </a:extLst>
          </p:cNvPr>
          <p:cNvCxnSpPr>
            <a:cxnSpLocks/>
          </p:cNvCxnSpPr>
          <p:nvPr userDrawn="1"/>
        </p:nvCxnSpPr>
        <p:spPr>
          <a:xfrm flipH="1">
            <a:off x="198120" y="614500"/>
            <a:ext cx="11795760" cy="0"/>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sp>
        <p:nvSpPr>
          <p:cNvPr id="15" name="Slide Number Placeholder 11">
            <a:extLst>
              <a:ext uri="{FF2B5EF4-FFF2-40B4-BE49-F238E27FC236}">
                <a16:creationId xmlns:a16="http://schemas.microsoft.com/office/drawing/2014/main" id="{A1236A60-68C4-4399-89A0-247255CD355B}"/>
              </a:ext>
            </a:extLst>
          </p:cNvPr>
          <p:cNvSpPr txBox="1">
            <a:spLocks/>
          </p:cNvSpPr>
          <p:nvPr userDrawn="1"/>
        </p:nvSpPr>
        <p:spPr>
          <a:xfrm>
            <a:off x="11027664" y="6519672"/>
            <a:ext cx="914400" cy="228600"/>
          </a:xfrm>
          <a:prstGeom prst="rect">
            <a:avLst/>
          </a:prstGeom>
        </p:spPr>
        <p:txBody>
          <a:bodyPr anchor="ctr"/>
          <a:lstStyle>
            <a:defPPr>
              <a:defRPr lang="en-US"/>
            </a:defPPr>
            <a:lvl1pPr marL="0" algn="r" defTabSz="457200" rtl="0" eaLnBrk="1" latinLnBrk="0" hangingPunct="1">
              <a:defRPr sz="1200" kern="1200" baseline="0">
                <a:solidFill>
                  <a:srgbClr val="434983"/>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D6F6AE-7731-2F4D-85A7-CC0DCCE4F23C}" type="slidenum">
              <a:rPr lang="en-US" smtClean="0">
                <a:solidFill>
                  <a:srgbClr val="434983"/>
                </a:solidFill>
              </a:rPr>
              <a:pPr/>
              <a:t>‹#›</a:t>
            </a:fld>
            <a:endParaRPr lang="en-US" dirty="0">
              <a:solidFill>
                <a:srgbClr val="434983"/>
              </a:solidFill>
            </a:endParaRPr>
          </a:p>
        </p:txBody>
      </p:sp>
      <p:pic>
        <p:nvPicPr>
          <p:cNvPr id="2" name="Picture 1">
            <a:extLst>
              <a:ext uri="{FF2B5EF4-FFF2-40B4-BE49-F238E27FC236}">
                <a16:creationId xmlns:a16="http://schemas.microsoft.com/office/drawing/2014/main" id="{B3371167-4E5F-F3BA-8EDE-10C1A253D0F9}"/>
              </a:ext>
            </a:extLst>
          </p:cNvPr>
          <p:cNvPicPr>
            <a:picLocks noChangeAspect="1"/>
          </p:cNvPicPr>
          <p:nvPr userDrawn="1"/>
        </p:nvPicPr>
        <p:blipFill>
          <a:blip r:embed="rId10"/>
          <a:stretch>
            <a:fillRect/>
          </a:stretch>
        </p:blipFill>
        <p:spPr>
          <a:xfrm>
            <a:off x="249022" y="6464808"/>
            <a:ext cx="1600200" cy="327048"/>
          </a:xfrm>
          <a:prstGeom prst="rect">
            <a:avLst/>
          </a:prstGeom>
        </p:spPr>
      </p:pic>
      <p:sp>
        <p:nvSpPr>
          <p:cNvPr id="3" name="TextBox 2">
            <a:extLst>
              <a:ext uri="{FF2B5EF4-FFF2-40B4-BE49-F238E27FC236}">
                <a16:creationId xmlns:a16="http://schemas.microsoft.com/office/drawing/2014/main" id="{5C3D603C-A9E6-6404-A202-B81B92CA1F81}"/>
              </a:ext>
            </a:extLst>
          </p:cNvPr>
          <p:cNvSpPr txBox="1"/>
          <p:nvPr userDrawn="1"/>
        </p:nvSpPr>
        <p:spPr>
          <a:xfrm>
            <a:off x="3719783" y="6446520"/>
            <a:ext cx="4752435" cy="3657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i="1" dirty="0">
                <a:solidFill>
                  <a:srgbClr val="434983"/>
                </a:solidFill>
                <a:latin typeface="Open Sans"/>
                <a:ea typeface="Open Sans"/>
                <a:cs typeface="Open Sans"/>
              </a:rPr>
              <a:t>Mission-Critical Turbomachinery Solutions</a:t>
            </a:r>
          </a:p>
          <a:p>
            <a:pPr algn="ctr"/>
            <a:r>
              <a:rPr lang="en-US" sz="1100" i="1" dirty="0">
                <a:solidFill>
                  <a:srgbClr val="434983"/>
                </a:solidFill>
                <a:latin typeface="Open Sans"/>
                <a:ea typeface="Open Sans"/>
                <a:cs typeface="Open Sans"/>
              </a:rPr>
              <a:t>Barber-Nichols Proprietary and Confidential </a:t>
            </a:r>
            <a:endParaRPr lang="en-US" sz="1100" dirty="0">
              <a:solidFill>
                <a:srgbClr val="434983"/>
              </a:solidFill>
              <a:cs typeface="Calibri"/>
            </a:endParaRPr>
          </a:p>
        </p:txBody>
      </p:sp>
      <p:sp>
        <p:nvSpPr>
          <p:cNvPr id="5" name="TextBox 4">
            <a:extLst>
              <a:ext uri="{FF2B5EF4-FFF2-40B4-BE49-F238E27FC236}">
                <a16:creationId xmlns:a16="http://schemas.microsoft.com/office/drawing/2014/main" id="{319255BE-4CF9-19D8-0426-6A7B663F4ACC}"/>
              </a:ext>
            </a:extLst>
          </p:cNvPr>
          <p:cNvSpPr txBox="1"/>
          <p:nvPr userDrawn="1">
            <p:extLst>
              <p:ext uri="{1162E1C5-73C7-4A58-AE30-91384D911F3F}">
                <p184:classification xmlns:p184="http://schemas.microsoft.com/office/powerpoint/2018/4/main" val="ftr"/>
              </p:ext>
            </p:extLst>
          </p:nvPr>
        </p:nvSpPr>
        <p:spPr>
          <a:xfrm>
            <a:off x="63500" y="6672580"/>
            <a:ext cx="8953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Unrestricted Content</a:t>
            </a:r>
          </a:p>
        </p:txBody>
      </p:sp>
    </p:spTree>
    <p:extLst>
      <p:ext uri="{BB962C8B-B14F-4D97-AF65-F5344CB8AC3E}">
        <p14:creationId xmlns:p14="http://schemas.microsoft.com/office/powerpoint/2010/main" val="3441398680"/>
      </p:ext>
    </p:extLst>
  </p:cSld>
  <p:clrMap bg1="lt1" tx1="dk1" bg2="lt2" tx2="dk2" accent1="accent1" accent2="accent2" accent3="accent3" accent4="accent4" accent5="accent5" accent6="accent6" hlink="hlink" folHlink="folHlink"/>
  <p:sldLayoutIdLst>
    <p:sldLayoutId id="2147483724" r:id="rId1"/>
    <p:sldLayoutId id="2147483690" r:id="rId2"/>
    <p:sldLayoutId id="2147483726" r:id="rId3"/>
    <p:sldLayoutId id="2147483721" r:id="rId4"/>
    <p:sldLayoutId id="2147483709" r:id="rId5"/>
    <p:sldLayoutId id="2147483713" r:id="rId6"/>
    <p:sldLayoutId id="2147483727" r:id="rId7"/>
    <p:sldLayoutId id="214748372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41C9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41C9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41C9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93A21-1605-4510-848E-6746450CE006}"/>
              </a:ext>
            </a:extLst>
          </p:cNvPr>
          <p:cNvSpPr/>
          <p:nvPr userDrawn="1"/>
        </p:nvSpPr>
        <p:spPr>
          <a:xfrm>
            <a:off x="6096" y="6400800"/>
            <a:ext cx="12161520" cy="457200"/>
          </a:xfrm>
          <a:prstGeom prst="rect">
            <a:avLst/>
          </a:prstGeom>
          <a:solidFill>
            <a:srgbClr val="434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0FF03A04-5034-4030-8A08-EBEDA4544D8D}"/>
              </a:ext>
            </a:extLst>
          </p:cNvPr>
          <p:cNvCxnSpPr>
            <a:cxnSpLocks/>
          </p:cNvCxnSpPr>
          <p:nvPr userDrawn="1"/>
        </p:nvCxnSpPr>
        <p:spPr>
          <a:xfrm flipH="1">
            <a:off x="198120" y="614500"/>
            <a:ext cx="11795760" cy="0"/>
          </a:xfrm>
          <a:prstGeom prst="line">
            <a:avLst/>
          </a:prstGeom>
          <a:ln w="15875">
            <a:solidFill>
              <a:srgbClr val="434983"/>
            </a:solidFill>
          </a:ln>
        </p:spPr>
        <p:style>
          <a:lnRef idx="1">
            <a:schemeClr val="accent1"/>
          </a:lnRef>
          <a:fillRef idx="0">
            <a:schemeClr val="accent1"/>
          </a:fillRef>
          <a:effectRef idx="0">
            <a:schemeClr val="accent1"/>
          </a:effectRef>
          <a:fontRef idx="minor">
            <a:schemeClr val="tx1"/>
          </a:fontRef>
        </p:style>
      </p:cxnSp>
      <p:sp>
        <p:nvSpPr>
          <p:cNvPr id="15" name="Slide Number Placeholder 11">
            <a:extLst>
              <a:ext uri="{FF2B5EF4-FFF2-40B4-BE49-F238E27FC236}">
                <a16:creationId xmlns:a16="http://schemas.microsoft.com/office/drawing/2014/main" id="{A1236A60-68C4-4399-89A0-247255CD355B}"/>
              </a:ext>
            </a:extLst>
          </p:cNvPr>
          <p:cNvSpPr txBox="1">
            <a:spLocks/>
          </p:cNvSpPr>
          <p:nvPr userDrawn="1"/>
        </p:nvSpPr>
        <p:spPr>
          <a:xfrm>
            <a:off x="11027664" y="6519672"/>
            <a:ext cx="914400" cy="208848"/>
          </a:xfrm>
          <a:prstGeom prst="rect">
            <a:avLst/>
          </a:prstGeom>
        </p:spPr>
        <p:txBody>
          <a:bodyPr/>
          <a:lstStyle>
            <a:defPPr>
              <a:defRPr lang="en-US"/>
            </a:defPPr>
            <a:lvl1pPr marL="0" algn="r" defTabSz="457200" rtl="0" eaLnBrk="1" latinLnBrk="0" hangingPunct="1">
              <a:defRPr sz="1200" kern="1200" baseline="0">
                <a:solidFill>
                  <a:srgbClr val="434983"/>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D6F6AE-7731-2F4D-85A7-CC0DCCE4F23C}" type="slidenum">
              <a:rPr lang="en-US" smtClean="0">
                <a:solidFill>
                  <a:schemeClr val="bg1"/>
                </a:solidFill>
              </a:rPr>
              <a:pPr/>
              <a:t>‹#›</a:t>
            </a:fld>
            <a:endParaRPr lang="en-US" dirty="0">
              <a:solidFill>
                <a:schemeClr val="bg1"/>
              </a:solidFill>
            </a:endParaRPr>
          </a:p>
        </p:txBody>
      </p:sp>
      <p:sp>
        <p:nvSpPr>
          <p:cNvPr id="2" name="TextBox 1">
            <a:extLst>
              <a:ext uri="{FF2B5EF4-FFF2-40B4-BE49-F238E27FC236}">
                <a16:creationId xmlns:a16="http://schemas.microsoft.com/office/drawing/2014/main" id="{156D9911-9C1C-5782-C527-6EFD93B569BF}"/>
              </a:ext>
            </a:extLst>
          </p:cNvPr>
          <p:cNvSpPr txBox="1"/>
          <p:nvPr userDrawn="1"/>
        </p:nvSpPr>
        <p:spPr>
          <a:xfrm>
            <a:off x="3719783" y="6406262"/>
            <a:ext cx="4752435" cy="44627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i="1" dirty="0">
                <a:solidFill>
                  <a:srgbClr val="FFFFFF"/>
                </a:solidFill>
                <a:latin typeface="Open Sans"/>
                <a:ea typeface="Open Sans"/>
                <a:cs typeface="Open Sans"/>
              </a:rPr>
              <a:t>Mission-Critical Turbomachinery Solutions</a:t>
            </a:r>
          </a:p>
          <a:p>
            <a:pPr algn="ctr"/>
            <a:r>
              <a:rPr lang="en-US" sz="1100" i="1" dirty="0">
                <a:solidFill>
                  <a:srgbClr val="FFFFFF"/>
                </a:solidFill>
                <a:latin typeface="Open Sans"/>
                <a:ea typeface="Open Sans"/>
                <a:cs typeface="Open Sans"/>
              </a:rPr>
              <a:t>Barber-Nichols Proprietary and Confidential </a:t>
            </a:r>
            <a:endParaRPr lang="en-US" sz="1100" dirty="0">
              <a:solidFill>
                <a:srgbClr val="FFFFFF"/>
              </a:solidFill>
              <a:cs typeface="Calibri"/>
            </a:endParaRPr>
          </a:p>
        </p:txBody>
      </p:sp>
      <p:pic>
        <p:nvPicPr>
          <p:cNvPr id="3" name="Picture 2">
            <a:extLst>
              <a:ext uri="{FF2B5EF4-FFF2-40B4-BE49-F238E27FC236}">
                <a16:creationId xmlns:a16="http://schemas.microsoft.com/office/drawing/2014/main" id="{AD35FE20-09F6-5A86-F8F1-54B7EFBCB49E}"/>
              </a:ext>
            </a:extLst>
          </p:cNvPr>
          <p:cNvPicPr>
            <a:picLocks noChangeAspect="1"/>
          </p:cNvPicPr>
          <p:nvPr userDrawn="1"/>
        </p:nvPicPr>
        <p:blipFill>
          <a:blip r:embed="rId6"/>
          <a:stretch>
            <a:fillRect/>
          </a:stretch>
        </p:blipFill>
        <p:spPr>
          <a:xfrm>
            <a:off x="246888" y="6464808"/>
            <a:ext cx="1614137" cy="329184"/>
          </a:xfrm>
          <a:prstGeom prst="rect">
            <a:avLst/>
          </a:prstGeom>
        </p:spPr>
      </p:pic>
      <p:sp>
        <p:nvSpPr>
          <p:cNvPr id="5" name="TextBox 4">
            <a:extLst>
              <a:ext uri="{FF2B5EF4-FFF2-40B4-BE49-F238E27FC236}">
                <a16:creationId xmlns:a16="http://schemas.microsoft.com/office/drawing/2014/main" id="{79B08080-CFAF-B6C8-CDDB-7B7F23185E7B}"/>
              </a:ext>
            </a:extLst>
          </p:cNvPr>
          <p:cNvSpPr txBox="1"/>
          <p:nvPr userDrawn="1">
            <p:extLst>
              <p:ext uri="{1162E1C5-73C7-4A58-AE30-91384D911F3F}">
                <p184:classification xmlns:p184="http://schemas.microsoft.com/office/powerpoint/2018/4/main" val="ftr"/>
              </p:ext>
            </p:extLst>
          </p:nvPr>
        </p:nvSpPr>
        <p:spPr>
          <a:xfrm>
            <a:off x="63500" y="6672580"/>
            <a:ext cx="8953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Unrestricted Content</a:t>
            </a:r>
          </a:p>
        </p:txBody>
      </p:sp>
    </p:spTree>
    <p:extLst>
      <p:ext uri="{BB962C8B-B14F-4D97-AF65-F5344CB8AC3E}">
        <p14:creationId xmlns:p14="http://schemas.microsoft.com/office/powerpoint/2010/main" val="2424079196"/>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16" r:id="rId3"/>
    <p:sldLayoutId id="214748371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41C9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41C9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41C9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41C9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0C2C7E-BA57-A7C9-D81B-7BC31CF67804}"/>
              </a:ext>
            </a:extLst>
          </p:cNvPr>
          <p:cNvSpPr>
            <a:spLocks noGrp="1"/>
          </p:cNvSpPr>
          <p:nvPr>
            <p:ph type="ctrTitle"/>
          </p:nvPr>
        </p:nvSpPr>
        <p:spPr/>
        <p:txBody>
          <a:bodyPr/>
          <a:lstStyle/>
          <a:p>
            <a:r>
              <a:rPr lang="en-US" sz="3200" b="1" dirty="0">
                <a:effectLst/>
                <a:latin typeface="Aptos" panose="020B0004020202020204" pitchFamily="34" charset="0"/>
                <a:ea typeface="Aptos" panose="020B0004020202020204" pitchFamily="34" charset="0"/>
                <a:cs typeface="Times New Roman" panose="02020603050405020304" pitchFamily="18" charset="0"/>
              </a:rPr>
              <a:t>C1Po3D-06: Streamlined Heat Leak Estimation </a:t>
            </a:r>
            <a:r>
              <a:rPr lang="en-US" sz="3200" b="1">
                <a:effectLst/>
                <a:latin typeface="Aptos" panose="020B0004020202020204" pitchFamily="34" charset="0"/>
                <a:ea typeface="Aptos" panose="020B0004020202020204" pitchFamily="34" charset="0"/>
                <a:cs typeface="Times New Roman" panose="02020603050405020304" pitchFamily="18" charset="0"/>
              </a:rPr>
              <a:t>for Vacuum Jacketed </a:t>
            </a:r>
            <a:r>
              <a:rPr lang="en-US" sz="3200" b="1" dirty="0">
                <a:effectLst/>
                <a:latin typeface="Aptos" panose="020B0004020202020204" pitchFamily="34" charset="0"/>
                <a:ea typeface="Aptos" panose="020B0004020202020204" pitchFamily="34" charset="0"/>
                <a:cs typeface="Times New Roman" panose="02020603050405020304" pitchFamily="18" charset="0"/>
              </a:rPr>
              <a:t>Cryogenic Pump Assemblies</a:t>
            </a:r>
            <a:endParaRPr lang="en-US" sz="3200" dirty="0"/>
          </a:p>
        </p:txBody>
      </p:sp>
      <p:sp>
        <p:nvSpPr>
          <p:cNvPr id="7" name="Subtitle 6">
            <a:extLst>
              <a:ext uri="{FF2B5EF4-FFF2-40B4-BE49-F238E27FC236}">
                <a16:creationId xmlns:a16="http://schemas.microsoft.com/office/drawing/2014/main" id="{5E910D73-B312-0503-132E-98F10CD17C9F}"/>
              </a:ext>
            </a:extLst>
          </p:cNvPr>
          <p:cNvSpPr>
            <a:spLocks noGrp="1"/>
          </p:cNvSpPr>
          <p:nvPr>
            <p:ph type="subTitle" idx="1"/>
          </p:nvPr>
        </p:nvSpPr>
        <p:spPr>
          <a:xfrm>
            <a:off x="3124200" y="2743200"/>
            <a:ext cx="8229600" cy="1008111"/>
          </a:xfrm>
        </p:spPr>
        <p:txBody>
          <a:bodyPr/>
          <a:lstStyle/>
          <a:p>
            <a:pPr algn="l"/>
            <a:r>
              <a:rPr lang="en-US" sz="2400" dirty="0"/>
              <a:t>Chris Rista, P.E.</a:t>
            </a:r>
          </a:p>
          <a:p>
            <a:pPr algn="l"/>
            <a:r>
              <a:rPr lang="en-US" sz="2400" dirty="0"/>
              <a:t>Senior Sales Engineer</a:t>
            </a:r>
          </a:p>
        </p:txBody>
      </p:sp>
      <p:sp>
        <p:nvSpPr>
          <p:cNvPr id="4" name="TextBox 3">
            <a:extLst>
              <a:ext uri="{FF2B5EF4-FFF2-40B4-BE49-F238E27FC236}">
                <a16:creationId xmlns:a16="http://schemas.microsoft.com/office/drawing/2014/main" id="{26A21656-0F6E-5326-A605-224FA66F9B17}"/>
              </a:ext>
            </a:extLst>
          </p:cNvPr>
          <p:cNvSpPr txBox="1"/>
          <p:nvPr/>
        </p:nvSpPr>
        <p:spPr>
          <a:xfrm>
            <a:off x="3124200" y="5486400"/>
            <a:ext cx="8001000" cy="461665"/>
          </a:xfrm>
          <a:prstGeom prst="rect">
            <a:avLst/>
          </a:prstGeom>
          <a:noFill/>
        </p:spPr>
        <p:txBody>
          <a:bodyPr wrap="square" rtlCol="0">
            <a:spAutoFit/>
          </a:bodyPr>
          <a:lstStyle/>
          <a:p>
            <a:pPr algn="ctr"/>
            <a:r>
              <a:rPr lang="en-US" sz="2400" dirty="0">
                <a:solidFill>
                  <a:srgbClr val="434983"/>
                </a:solidFill>
              </a:rPr>
              <a:t>CEC/ICMC 2025 Abstracts &amp; Technical Program – 19 May 2025</a:t>
            </a:r>
          </a:p>
        </p:txBody>
      </p:sp>
    </p:spTree>
    <p:extLst>
      <p:ext uri="{BB962C8B-B14F-4D97-AF65-F5344CB8AC3E}">
        <p14:creationId xmlns:p14="http://schemas.microsoft.com/office/powerpoint/2010/main" val="52998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227A-8D98-7262-465F-3AB07CBB16A6}"/>
              </a:ext>
            </a:extLst>
          </p:cNvPr>
          <p:cNvSpPr>
            <a:spLocks noGrp="1"/>
          </p:cNvSpPr>
          <p:nvPr>
            <p:ph type="title"/>
          </p:nvPr>
        </p:nvSpPr>
        <p:spPr/>
        <p:txBody>
          <a:bodyPr/>
          <a:lstStyle/>
          <a:p>
            <a:r>
              <a:rPr lang="en-US" dirty="0"/>
              <a:t>Steps to Mathematical Modeling</a:t>
            </a:r>
          </a:p>
        </p:txBody>
      </p:sp>
      <p:sp>
        <p:nvSpPr>
          <p:cNvPr id="3" name="TextBox 2">
            <a:extLst>
              <a:ext uri="{FF2B5EF4-FFF2-40B4-BE49-F238E27FC236}">
                <a16:creationId xmlns:a16="http://schemas.microsoft.com/office/drawing/2014/main" id="{1912B081-B95C-D5C2-9504-1A7D0832F133}"/>
              </a:ext>
            </a:extLst>
          </p:cNvPr>
          <p:cNvSpPr txBox="1"/>
          <p:nvPr/>
        </p:nvSpPr>
        <p:spPr>
          <a:xfrm>
            <a:off x="381000" y="685800"/>
            <a:ext cx="116586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To set-up the mathematical modeling </a:t>
            </a:r>
            <a:r>
              <a:rPr lang="en-US"/>
              <a:t>and ultimately </a:t>
            </a:r>
            <a:r>
              <a:rPr lang="en-US" dirty="0"/>
              <a:t>the </a:t>
            </a:r>
            <a:r>
              <a:rPr lang="en-US"/>
              <a:t>actual Heat </a:t>
            </a:r>
            <a:r>
              <a:rPr lang="en-US" dirty="0"/>
              <a:t>Leak calculation, the operating condition of the Pump Assembly must be considered and specifically the liquid cryogen fluid temperature into the </a:t>
            </a:r>
            <a:r>
              <a:rPr lang="en-US"/>
              <a:t>Pump Assembly (</a:t>
            </a:r>
            <a:r>
              <a:rPr lang="en-US" b="1">
                <a:solidFill>
                  <a:srgbClr val="0000CC"/>
                </a:solidFill>
              </a:rPr>
              <a:t>Ta</a:t>
            </a:r>
            <a:r>
              <a:rPr lang="en-US"/>
              <a:t>).</a:t>
            </a:r>
            <a:endParaRPr lang="en-US" dirty="0"/>
          </a:p>
          <a:p>
            <a:pPr marL="285750" indent="-285750">
              <a:buFont typeface="Arial" panose="020B0604020202020204" pitchFamily="34" charset="0"/>
              <a:buChar char="•"/>
            </a:pPr>
            <a:r>
              <a:rPr lang="en-US"/>
              <a:t>In </a:t>
            </a:r>
            <a:r>
              <a:rPr lang="en-US" dirty="0"/>
              <a:t>this case the Liquid Helium temperature (</a:t>
            </a:r>
            <a:r>
              <a:rPr lang="en-US" b="1" dirty="0">
                <a:solidFill>
                  <a:srgbClr val="0000CC"/>
                </a:solidFill>
              </a:rPr>
              <a:t>Ta</a:t>
            </a:r>
            <a:r>
              <a:rPr lang="en-US" dirty="0"/>
              <a:t>) is </a:t>
            </a:r>
            <a:r>
              <a:rPr lang="en-US" b="1">
                <a:solidFill>
                  <a:srgbClr val="0000CC"/>
                </a:solidFill>
              </a:rPr>
              <a:t>-451.57 </a:t>
            </a:r>
            <a:r>
              <a:rPr lang="en-US" b="1" dirty="0">
                <a:solidFill>
                  <a:srgbClr val="0000CC"/>
                </a:solidFill>
                <a:sym typeface="Symbol" panose="05050102010706020507" pitchFamily="18" charset="2"/>
              </a:rPr>
              <a:t></a:t>
            </a:r>
            <a:r>
              <a:rPr lang="en-US" b="1" dirty="0">
                <a:solidFill>
                  <a:srgbClr val="0000CC"/>
                </a:solidFill>
              </a:rPr>
              <a:t>F</a:t>
            </a:r>
            <a:r>
              <a:rPr lang="en-US" dirty="0"/>
              <a:t>.</a:t>
            </a:r>
          </a:p>
          <a:p>
            <a:pPr marL="285750" indent="-285750">
              <a:buFont typeface="Arial" panose="020B0604020202020204" pitchFamily="34" charset="0"/>
              <a:buChar char="•"/>
            </a:pPr>
            <a:r>
              <a:rPr lang="en-US" dirty="0"/>
              <a:t>In this case the Heat Transfer Length </a:t>
            </a:r>
            <a:r>
              <a:rPr lang="en-US" b="1" dirty="0">
                <a:solidFill>
                  <a:srgbClr val="0000CC"/>
                </a:solidFill>
              </a:rPr>
              <a:t>L</a:t>
            </a:r>
            <a:r>
              <a:rPr lang="en-US" dirty="0"/>
              <a:t> </a:t>
            </a:r>
            <a:r>
              <a:rPr lang="en-US"/>
              <a:t>is </a:t>
            </a:r>
            <a:r>
              <a:rPr lang="en-US" b="1">
                <a:solidFill>
                  <a:srgbClr val="0000CC"/>
                </a:solidFill>
              </a:rPr>
              <a:t>5.745 </a:t>
            </a:r>
            <a:r>
              <a:rPr lang="en-US" b="1" dirty="0">
                <a:solidFill>
                  <a:srgbClr val="0000CC"/>
                </a:solidFill>
              </a:rPr>
              <a:t>inches</a:t>
            </a:r>
            <a:r>
              <a:rPr lang="en-US" dirty="0"/>
              <a:t> for Barber-Nichols’ </a:t>
            </a:r>
            <a:r>
              <a:rPr lang="en-US"/>
              <a:t>Model BNHeP-21-000 </a:t>
            </a:r>
            <a:r>
              <a:rPr lang="en-US" dirty="0"/>
              <a:t>Cryogenic, Jacketed, Extended Shaft Pump Assembly.</a:t>
            </a:r>
          </a:p>
          <a:p>
            <a:pPr marL="285750" indent="-285750">
              <a:buFont typeface="Arial" panose="020B0604020202020204" pitchFamily="34" charset="0"/>
              <a:buChar char="•"/>
            </a:pPr>
            <a:r>
              <a:rPr lang="en-US" dirty="0"/>
              <a:t>Finally, understanding the Pump Assembly motor power draw at the steady state operating condition is useful as one must </a:t>
            </a:r>
            <a:r>
              <a:rPr lang="en-US" u="sng" dirty="0"/>
              <a:t>estimate</a:t>
            </a:r>
            <a:r>
              <a:rPr lang="en-US" dirty="0"/>
              <a:t> </a:t>
            </a:r>
            <a:r>
              <a:rPr lang="en-US" u="sng" dirty="0"/>
              <a:t>and</a:t>
            </a:r>
            <a:r>
              <a:rPr lang="en-US" dirty="0"/>
              <a:t> </a:t>
            </a:r>
            <a:r>
              <a:rPr lang="en-US" u="sng" dirty="0"/>
              <a:t>assume</a:t>
            </a:r>
            <a:r>
              <a:rPr lang="en-US" dirty="0"/>
              <a:t> the effect the motor has on heating the Pump Assembly Mounting Plate.</a:t>
            </a:r>
          </a:p>
          <a:p>
            <a:pPr marL="742950" lvl="1" indent="-285750">
              <a:buFont typeface="Courier New" panose="02070309020205020404" pitchFamily="49" charset="0"/>
              <a:buChar char="o"/>
            </a:pPr>
            <a:r>
              <a:rPr lang="en-US" dirty="0"/>
              <a:t>This is an arbitrary decision regarding the Pump Assembly Mounting Plate temperature.</a:t>
            </a:r>
          </a:p>
          <a:p>
            <a:pPr marL="1200150" lvl="2" indent="-285750">
              <a:buFont typeface="Wingdings" panose="05000000000000000000" pitchFamily="2" charset="2"/>
              <a:buChar char="§"/>
            </a:pPr>
            <a:r>
              <a:rPr lang="en-US" dirty="0"/>
              <a:t>For motors with power levels of 10 HP (7.46 kW) or more the Pump Assembly Mounting Plate temperature is assumed to be 115 </a:t>
            </a:r>
            <a:r>
              <a:rPr lang="en-US" dirty="0">
                <a:sym typeface="Symbol" panose="05050102010706020507" pitchFamily="18" charset="2"/>
              </a:rPr>
              <a:t></a:t>
            </a:r>
            <a:r>
              <a:rPr lang="en-US" dirty="0"/>
              <a:t>F.</a:t>
            </a:r>
          </a:p>
          <a:p>
            <a:pPr marL="1200150" lvl="2" indent="-285750">
              <a:buFont typeface="Wingdings" panose="05000000000000000000" pitchFamily="2" charset="2"/>
              <a:buChar char="§"/>
            </a:pPr>
            <a:r>
              <a:rPr lang="en-US" dirty="0"/>
              <a:t>For motor power levels in the low Watt range, the Pump Assembly Mounting Plate temperature is assumed to be 75 </a:t>
            </a:r>
            <a:r>
              <a:rPr lang="en-US" dirty="0">
                <a:sym typeface="Symbol" panose="05050102010706020507" pitchFamily="18" charset="2"/>
              </a:rPr>
              <a:t></a:t>
            </a:r>
            <a:r>
              <a:rPr lang="en-US" dirty="0"/>
              <a:t>F. </a:t>
            </a:r>
          </a:p>
          <a:p>
            <a:pPr marL="1200150" lvl="2" indent="-285750">
              <a:buFont typeface="Wingdings" panose="05000000000000000000" pitchFamily="2" charset="2"/>
              <a:buChar char="§"/>
            </a:pPr>
            <a:r>
              <a:rPr lang="en-US" dirty="0"/>
              <a:t>For </a:t>
            </a:r>
            <a:r>
              <a:rPr lang="en-US"/>
              <a:t>the subject model BNHeP-21-000 </a:t>
            </a:r>
            <a:r>
              <a:rPr lang="en-US" dirty="0"/>
              <a:t>Cryogenic, Jacketed, Extended Shaft Pump Assembly under consideration, with a motor power draw at steady state of </a:t>
            </a:r>
            <a:r>
              <a:rPr lang="en-US"/>
              <a:t>approximately 1.71 </a:t>
            </a:r>
            <a:r>
              <a:rPr lang="en-US" dirty="0"/>
              <a:t>kW, the Pump Assembly Mounting Plate temperature (</a:t>
            </a:r>
            <a:r>
              <a:rPr lang="en-US" b="1" dirty="0">
                <a:solidFill>
                  <a:srgbClr val="0000CC"/>
                </a:solidFill>
              </a:rPr>
              <a:t>Tb</a:t>
            </a:r>
            <a:r>
              <a:rPr lang="en-US" dirty="0"/>
              <a:t>) is assumed to </a:t>
            </a:r>
            <a:r>
              <a:rPr lang="en-US"/>
              <a:t>be </a:t>
            </a:r>
            <a:r>
              <a:rPr lang="en-US" b="1">
                <a:solidFill>
                  <a:srgbClr val="0000CC"/>
                </a:solidFill>
              </a:rPr>
              <a:t>100 </a:t>
            </a:r>
            <a:r>
              <a:rPr lang="en-US" b="1" dirty="0">
                <a:solidFill>
                  <a:srgbClr val="0000CC"/>
                </a:solidFill>
                <a:sym typeface="Symbol" panose="05050102010706020507" pitchFamily="18" charset="2"/>
              </a:rPr>
              <a:t></a:t>
            </a:r>
            <a:r>
              <a:rPr lang="en-US" b="1" dirty="0">
                <a:solidFill>
                  <a:srgbClr val="0000CC"/>
                </a:solidFill>
              </a:rPr>
              <a:t>F</a:t>
            </a:r>
            <a:r>
              <a:rPr lang="en-US" dirty="0"/>
              <a:t>.</a:t>
            </a:r>
          </a:p>
        </p:txBody>
      </p:sp>
    </p:spTree>
    <p:extLst>
      <p:ext uri="{BB962C8B-B14F-4D97-AF65-F5344CB8AC3E}">
        <p14:creationId xmlns:p14="http://schemas.microsoft.com/office/powerpoint/2010/main" val="369516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9032-1E06-738A-0EE4-6A1F15D27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15835-1D6E-300C-C257-4E389EF8A6CF}"/>
              </a:ext>
            </a:extLst>
          </p:cNvPr>
          <p:cNvSpPr>
            <a:spLocks noGrp="1"/>
          </p:cNvSpPr>
          <p:nvPr>
            <p:ph type="title"/>
          </p:nvPr>
        </p:nvSpPr>
        <p:spPr/>
        <p:txBody>
          <a:bodyPr/>
          <a:lstStyle/>
          <a:p>
            <a:r>
              <a:rPr lang="en-US" dirty="0"/>
              <a:t>Steps to Mathematical Modeling</a:t>
            </a:r>
          </a:p>
        </p:txBody>
      </p:sp>
      <p:sp>
        <p:nvSpPr>
          <p:cNvPr id="3" name="TextBox 2">
            <a:extLst>
              <a:ext uri="{FF2B5EF4-FFF2-40B4-BE49-F238E27FC236}">
                <a16:creationId xmlns:a16="http://schemas.microsoft.com/office/drawing/2014/main" id="{EE384E85-4D4D-4C30-B274-176E3489E716}"/>
              </a:ext>
            </a:extLst>
          </p:cNvPr>
          <p:cNvSpPr txBox="1"/>
          <p:nvPr/>
        </p:nvSpPr>
        <p:spPr>
          <a:xfrm>
            <a:off x="381000" y="685800"/>
            <a:ext cx="11430000" cy="646331"/>
          </a:xfrm>
          <a:prstGeom prst="rect">
            <a:avLst/>
          </a:prstGeom>
          <a:noFill/>
        </p:spPr>
        <p:txBody>
          <a:bodyPr wrap="square" rtlCol="0">
            <a:spAutoFit/>
          </a:bodyPr>
          <a:lstStyle/>
          <a:p>
            <a:pPr marL="285750" indent="-285750">
              <a:buFont typeface="Arial" panose="020B0604020202020204" pitchFamily="34" charset="0"/>
              <a:buChar char="•"/>
            </a:pPr>
            <a:r>
              <a:rPr lang="en-US"/>
              <a:t>Once the Pump Assembly Mounting Plate temperature (</a:t>
            </a:r>
            <a:r>
              <a:rPr lang="en-US" b="1">
                <a:solidFill>
                  <a:srgbClr val="0000CC"/>
                </a:solidFill>
              </a:rPr>
              <a:t>T</a:t>
            </a:r>
            <a:r>
              <a:rPr lang="en-US"/>
              <a:t>b) is assumed, the final inputs to the Heat Leak spreadsheet model can be accomplished with the few required inputs as follows:</a:t>
            </a:r>
          </a:p>
        </p:txBody>
      </p:sp>
      <p:pic>
        <p:nvPicPr>
          <p:cNvPr id="5" name="Picture 4">
            <a:extLst>
              <a:ext uri="{FF2B5EF4-FFF2-40B4-BE49-F238E27FC236}">
                <a16:creationId xmlns:a16="http://schemas.microsoft.com/office/drawing/2014/main" id="{AA99E101-3DC1-89AC-480D-CA4D2ED94D0E}"/>
              </a:ext>
            </a:extLst>
          </p:cNvPr>
          <p:cNvPicPr>
            <a:picLocks noChangeAspect="1"/>
          </p:cNvPicPr>
          <p:nvPr/>
        </p:nvPicPr>
        <p:blipFill>
          <a:blip r:embed="rId2"/>
          <a:stretch>
            <a:fillRect/>
          </a:stretch>
        </p:blipFill>
        <p:spPr>
          <a:xfrm>
            <a:off x="1981200" y="1943738"/>
            <a:ext cx="6771379" cy="1452605"/>
          </a:xfrm>
          <a:prstGeom prst="rect">
            <a:avLst/>
          </a:prstGeom>
        </p:spPr>
      </p:pic>
    </p:spTree>
    <p:extLst>
      <p:ext uri="{BB962C8B-B14F-4D97-AF65-F5344CB8AC3E}">
        <p14:creationId xmlns:p14="http://schemas.microsoft.com/office/powerpoint/2010/main" val="206436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03652-B705-3BE5-6C4F-13E1EBE43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9D232-1848-5493-5193-77DDB0050EE6}"/>
              </a:ext>
            </a:extLst>
          </p:cNvPr>
          <p:cNvSpPr>
            <a:spLocks noGrp="1"/>
          </p:cNvSpPr>
          <p:nvPr>
            <p:ph type="title"/>
          </p:nvPr>
        </p:nvSpPr>
        <p:spPr>
          <a:xfrm>
            <a:off x="231444" y="64923"/>
            <a:ext cx="11350956" cy="582526"/>
          </a:xfrm>
        </p:spPr>
        <p:txBody>
          <a:bodyPr/>
          <a:lstStyle/>
          <a:p>
            <a:r>
              <a:rPr lang="en-US"/>
              <a:t>Stainless Steel Thermal Conductivity (</a:t>
            </a:r>
            <a:r>
              <a:rPr lang="en-US" b="1">
                <a:solidFill>
                  <a:srgbClr val="0000CC"/>
                </a:solidFill>
              </a:rPr>
              <a:t>K</a:t>
            </a:r>
            <a:r>
              <a:rPr lang="en-US"/>
              <a:t>) as a function of (</a:t>
            </a:r>
            <a:r>
              <a:rPr lang="en-US" b="1">
                <a:solidFill>
                  <a:srgbClr val="0000CC"/>
                </a:solidFill>
              </a:rPr>
              <a:t>T</a:t>
            </a:r>
            <a:r>
              <a:rPr lang="en-US"/>
              <a:t>)</a:t>
            </a:r>
            <a:endParaRPr lang="en-US" dirty="0"/>
          </a:p>
        </p:txBody>
      </p:sp>
      <p:sp>
        <p:nvSpPr>
          <p:cNvPr id="3" name="TextBox 2">
            <a:extLst>
              <a:ext uri="{FF2B5EF4-FFF2-40B4-BE49-F238E27FC236}">
                <a16:creationId xmlns:a16="http://schemas.microsoft.com/office/drawing/2014/main" id="{6E3E1725-27D0-2ED3-0F8E-D0E1F3E83DC9}"/>
              </a:ext>
            </a:extLst>
          </p:cNvPr>
          <p:cNvSpPr txBox="1"/>
          <p:nvPr/>
        </p:nvSpPr>
        <p:spPr>
          <a:xfrm>
            <a:off x="381000" y="685800"/>
            <a:ext cx="11430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Thermal Conductivity (</a:t>
            </a:r>
            <a:r>
              <a:rPr lang="en-US" b="1" dirty="0">
                <a:solidFill>
                  <a:srgbClr val="0000CC"/>
                </a:solidFill>
              </a:rPr>
              <a:t>K</a:t>
            </a:r>
            <a:r>
              <a:rPr lang="en-US" dirty="0"/>
              <a:t>) properties for Stainless Steel over a broad temperature range were determined as follows.  </a:t>
            </a:r>
          </a:p>
          <a:p>
            <a:pPr marL="285750" indent="-285750">
              <a:buFont typeface="Arial" panose="020B0604020202020204" pitchFamily="34" charset="0"/>
              <a:buChar char="•"/>
            </a:pPr>
            <a:r>
              <a:rPr lang="en-US" dirty="0"/>
              <a:t>Notable is the 4th order equation derived for Stainless Steel Thermal Conductivity (</a:t>
            </a:r>
            <a:r>
              <a:rPr lang="en-US" b="1" dirty="0">
                <a:solidFill>
                  <a:srgbClr val="0000CC"/>
                </a:solidFill>
              </a:rPr>
              <a:t>K</a:t>
            </a:r>
            <a:r>
              <a:rPr lang="en-US" dirty="0"/>
              <a:t>) as a function of Temperature (</a:t>
            </a:r>
            <a:r>
              <a:rPr lang="en-US" b="1" dirty="0">
                <a:solidFill>
                  <a:srgbClr val="0000CC"/>
                </a:solidFill>
              </a:rPr>
              <a:t>T</a:t>
            </a:r>
            <a:r>
              <a:rPr lang="en-US" dirty="0"/>
              <a:t>) based on data supplied by NIST and Barber-Nichols’ own heritage information on the left for </a:t>
            </a:r>
            <a:r>
              <a:rPr lang="en-US" b="1" dirty="0">
                <a:solidFill>
                  <a:srgbClr val="0000CC"/>
                </a:solidFill>
              </a:rPr>
              <a:t>K</a:t>
            </a:r>
            <a:r>
              <a:rPr lang="en-US" dirty="0"/>
              <a:t>(</a:t>
            </a:r>
            <a:r>
              <a:rPr lang="en-US" b="1" dirty="0">
                <a:solidFill>
                  <a:srgbClr val="0000CC"/>
                </a:solidFill>
              </a:rPr>
              <a:t>T</a:t>
            </a:r>
            <a:r>
              <a:rPr lang="en-US" dirty="0"/>
              <a:t>). </a:t>
            </a:r>
          </a:p>
        </p:txBody>
      </p:sp>
      <p:pic>
        <p:nvPicPr>
          <p:cNvPr id="6" name="Picture 5">
            <a:extLst>
              <a:ext uri="{FF2B5EF4-FFF2-40B4-BE49-F238E27FC236}">
                <a16:creationId xmlns:a16="http://schemas.microsoft.com/office/drawing/2014/main" id="{C59A819F-700A-645A-02D0-1ADDE1F2E6DA}"/>
              </a:ext>
            </a:extLst>
          </p:cNvPr>
          <p:cNvPicPr>
            <a:picLocks noChangeAspect="1"/>
          </p:cNvPicPr>
          <p:nvPr/>
        </p:nvPicPr>
        <p:blipFill>
          <a:blip r:embed="rId2"/>
          <a:stretch>
            <a:fillRect/>
          </a:stretch>
        </p:blipFill>
        <p:spPr>
          <a:xfrm>
            <a:off x="381000" y="2057400"/>
            <a:ext cx="11698136" cy="2884376"/>
          </a:xfrm>
          <a:prstGeom prst="rect">
            <a:avLst/>
          </a:prstGeom>
        </p:spPr>
      </p:pic>
      <p:pic>
        <p:nvPicPr>
          <p:cNvPr id="14" name="Picture 13">
            <a:extLst>
              <a:ext uri="{FF2B5EF4-FFF2-40B4-BE49-F238E27FC236}">
                <a16:creationId xmlns:a16="http://schemas.microsoft.com/office/drawing/2014/main" id="{948E9086-18A4-1DB1-9A0A-3051EAEBF901}"/>
              </a:ext>
            </a:extLst>
          </p:cNvPr>
          <p:cNvPicPr>
            <a:picLocks noChangeAspect="1"/>
          </p:cNvPicPr>
          <p:nvPr/>
        </p:nvPicPr>
        <p:blipFill>
          <a:blip r:embed="rId3"/>
          <a:stretch>
            <a:fillRect/>
          </a:stretch>
        </p:blipFill>
        <p:spPr>
          <a:xfrm>
            <a:off x="1945449" y="5029040"/>
            <a:ext cx="7087589" cy="1143160"/>
          </a:xfrm>
          <a:prstGeom prst="rect">
            <a:avLst/>
          </a:prstGeom>
        </p:spPr>
      </p:pic>
    </p:spTree>
    <p:extLst>
      <p:ext uri="{BB962C8B-B14F-4D97-AF65-F5344CB8AC3E}">
        <p14:creationId xmlns:p14="http://schemas.microsoft.com/office/powerpoint/2010/main" val="200601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0318-5B22-87D1-30DA-453732867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4A73B-FD40-7882-5200-1196B179D77E}"/>
              </a:ext>
            </a:extLst>
          </p:cNvPr>
          <p:cNvSpPr>
            <a:spLocks noGrp="1"/>
          </p:cNvSpPr>
          <p:nvPr>
            <p:ph type="title"/>
          </p:nvPr>
        </p:nvSpPr>
        <p:spPr>
          <a:xfrm>
            <a:off x="231444" y="64923"/>
            <a:ext cx="11350956" cy="582526"/>
          </a:xfrm>
        </p:spPr>
        <p:txBody>
          <a:bodyPr/>
          <a:lstStyle/>
          <a:p>
            <a:r>
              <a:rPr lang="en-US"/>
              <a:t>Stainless Steel Thermal Conductivity (</a:t>
            </a:r>
            <a:r>
              <a:rPr lang="en-US" b="1">
                <a:solidFill>
                  <a:srgbClr val="000099"/>
                </a:solidFill>
              </a:rPr>
              <a:t>K</a:t>
            </a:r>
            <a:r>
              <a:rPr lang="en-US"/>
              <a:t>) as a function of (</a:t>
            </a:r>
            <a:r>
              <a:rPr lang="en-US" b="1">
                <a:solidFill>
                  <a:srgbClr val="000099"/>
                </a:solidFill>
              </a:rPr>
              <a:t>T</a:t>
            </a:r>
            <a:r>
              <a:rPr lang="en-US"/>
              <a:t>)</a:t>
            </a:r>
            <a:endParaRPr lang="en-US" dirty="0"/>
          </a:p>
        </p:txBody>
      </p:sp>
      <p:sp>
        <p:nvSpPr>
          <p:cNvPr id="3" name="TextBox 2">
            <a:extLst>
              <a:ext uri="{FF2B5EF4-FFF2-40B4-BE49-F238E27FC236}">
                <a16:creationId xmlns:a16="http://schemas.microsoft.com/office/drawing/2014/main" id="{5F438A14-C096-7739-6142-69850E3E0290}"/>
              </a:ext>
            </a:extLst>
          </p:cNvPr>
          <p:cNvSpPr txBox="1"/>
          <p:nvPr/>
        </p:nvSpPr>
        <p:spPr>
          <a:xfrm>
            <a:off x="381000" y="685800"/>
            <a:ext cx="11430000" cy="1477328"/>
          </a:xfrm>
          <a:prstGeom prst="rect">
            <a:avLst/>
          </a:prstGeom>
          <a:noFill/>
        </p:spPr>
        <p:txBody>
          <a:bodyPr wrap="square" rtlCol="0">
            <a:spAutoFit/>
          </a:bodyPr>
          <a:lstStyle/>
          <a:p>
            <a:pPr marL="285750" indent="-285750">
              <a:buFont typeface="Arial" panose="020B0604020202020204" pitchFamily="34" charset="0"/>
              <a:buChar char="•"/>
            </a:pPr>
            <a:r>
              <a:rPr lang="en-US"/>
              <a:t>The Thermal Conductivity (</a:t>
            </a:r>
            <a:r>
              <a:rPr lang="en-US" b="1">
                <a:solidFill>
                  <a:srgbClr val="0000CC"/>
                </a:solidFill>
              </a:rPr>
              <a:t>K</a:t>
            </a:r>
            <a:r>
              <a:rPr lang="en-US"/>
              <a:t>) properties for </a:t>
            </a:r>
            <a:r>
              <a:rPr lang="en-US" b="1">
                <a:solidFill>
                  <a:schemeClr val="accent6">
                    <a:lumMod val="75000"/>
                  </a:schemeClr>
                </a:solidFill>
              </a:rPr>
              <a:t>Helium</a:t>
            </a:r>
            <a:r>
              <a:rPr lang="en-US"/>
              <a:t> over a broad temperature range were determined as follows using </a:t>
            </a:r>
            <a:r>
              <a:rPr lang="en-US" b="1"/>
              <a:t>RefProp 10 Equation-of-State </a:t>
            </a:r>
            <a:r>
              <a:rPr lang="en-US"/>
              <a:t>for the </a:t>
            </a:r>
            <a:r>
              <a:rPr lang="en-US" b="1">
                <a:solidFill>
                  <a:schemeClr val="accent6">
                    <a:lumMod val="75000"/>
                  </a:schemeClr>
                </a:solidFill>
              </a:rPr>
              <a:t>Helium</a:t>
            </a:r>
            <a:r>
              <a:rPr lang="en-US"/>
              <a:t> (</a:t>
            </a:r>
            <a:r>
              <a:rPr lang="en-US" b="1">
                <a:solidFill>
                  <a:srgbClr val="0000CC"/>
                </a:solidFill>
              </a:rPr>
              <a:t>K</a:t>
            </a:r>
            <a:r>
              <a:rPr lang="en-US"/>
              <a:t>) as a function of Pump Inlet pressure (P1) and Temperature (</a:t>
            </a:r>
            <a:r>
              <a:rPr lang="en-US" b="1">
                <a:solidFill>
                  <a:srgbClr val="0000CC"/>
                </a:solidFill>
              </a:rPr>
              <a:t>T</a:t>
            </a:r>
            <a:r>
              <a:rPr lang="en-US"/>
              <a:t>) across a broad temperature gradient in accord with the chart on the left.  </a:t>
            </a:r>
          </a:p>
          <a:p>
            <a:pPr marL="285750" indent="-285750">
              <a:buFont typeface="Arial" panose="020B0604020202020204" pitchFamily="34" charset="0"/>
              <a:buChar char="•"/>
            </a:pPr>
            <a:r>
              <a:rPr lang="en-US"/>
              <a:t>Notable is the 2nd order equation derived for </a:t>
            </a:r>
            <a:r>
              <a:rPr lang="en-US" b="1">
                <a:solidFill>
                  <a:schemeClr val="accent6">
                    <a:lumMod val="75000"/>
                  </a:schemeClr>
                </a:solidFill>
              </a:rPr>
              <a:t>Helium</a:t>
            </a:r>
            <a:r>
              <a:rPr lang="en-US"/>
              <a:t> Thermal Conductivity (</a:t>
            </a:r>
            <a:r>
              <a:rPr lang="en-US" b="1">
                <a:solidFill>
                  <a:srgbClr val="0000CC"/>
                </a:solidFill>
              </a:rPr>
              <a:t>K</a:t>
            </a:r>
            <a:r>
              <a:rPr lang="en-US"/>
              <a:t>) as a function of Temperature (</a:t>
            </a:r>
            <a:r>
              <a:rPr lang="en-US" b="1">
                <a:solidFill>
                  <a:srgbClr val="0000CC"/>
                </a:solidFill>
              </a:rPr>
              <a:t>T</a:t>
            </a:r>
            <a:r>
              <a:rPr lang="en-US"/>
              <a:t>) to be used in the mathematical integration in the following second slide.</a:t>
            </a:r>
          </a:p>
        </p:txBody>
      </p:sp>
      <p:pic>
        <p:nvPicPr>
          <p:cNvPr id="5" name="Picture 4">
            <a:extLst>
              <a:ext uri="{FF2B5EF4-FFF2-40B4-BE49-F238E27FC236}">
                <a16:creationId xmlns:a16="http://schemas.microsoft.com/office/drawing/2014/main" id="{8F3954EB-E9CF-1901-35D3-A65021BCC176}"/>
              </a:ext>
            </a:extLst>
          </p:cNvPr>
          <p:cNvPicPr>
            <a:picLocks noChangeAspect="1"/>
          </p:cNvPicPr>
          <p:nvPr/>
        </p:nvPicPr>
        <p:blipFill>
          <a:blip r:embed="rId2"/>
          <a:stretch>
            <a:fillRect/>
          </a:stretch>
        </p:blipFill>
        <p:spPr>
          <a:xfrm>
            <a:off x="722384" y="2228363"/>
            <a:ext cx="10860016" cy="3486637"/>
          </a:xfrm>
          <a:prstGeom prst="rect">
            <a:avLst/>
          </a:prstGeom>
        </p:spPr>
      </p:pic>
    </p:spTree>
    <p:extLst>
      <p:ext uri="{BB962C8B-B14F-4D97-AF65-F5344CB8AC3E}">
        <p14:creationId xmlns:p14="http://schemas.microsoft.com/office/powerpoint/2010/main" val="367900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BAEB-182C-D6EB-7A33-05236884F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47E4D-0C75-A869-1303-63A7F0FC4982}"/>
              </a:ext>
            </a:extLst>
          </p:cNvPr>
          <p:cNvSpPr>
            <a:spLocks noGrp="1"/>
          </p:cNvSpPr>
          <p:nvPr>
            <p:ph type="title"/>
          </p:nvPr>
        </p:nvSpPr>
        <p:spPr>
          <a:xfrm>
            <a:off x="231444" y="64923"/>
            <a:ext cx="11350956" cy="582526"/>
          </a:xfrm>
        </p:spPr>
        <p:txBody>
          <a:bodyPr/>
          <a:lstStyle/>
          <a:p>
            <a:r>
              <a:rPr lang="en-US"/>
              <a:t>Integration of </a:t>
            </a:r>
            <a:r>
              <a:rPr lang="en-US">
                <a:sym typeface="Symbol" panose="05050102010706020507" pitchFamily="18" charset="2"/>
              </a:rPr>
              <a:t></a:t>
            </a:r>
            <a:r>
              <a:rPr lang="en-US"/>
              <a:t>K(T) dT for Stainless Steel</a:t>
            </a:r>
            <a:endParaRPr lang="en-US" dirty="0"/>
          </a:p>
        </p:txBody>
      </p:sp>
      <p:sp>
        <p:nvSpPr>
          <p:cNvPr id="3" name="TextBox 2">
            <a:extLst>
              <a:ext uri="{FF2B5EF4-FFF2-40B4-BE49-F238E27FC236}">
                <a16:creationId xmlns:a16="http://schemas.microsoft.com/office/drawing/2014/main" id="{ACC5A4B6-AF60-A891-A95F-A479036B201B}"/>
              </a:ext>
            </a:extLst>
          </p:cNvPr>
          <p:cNvSpPr txBox="1"/>
          <p:nvPr/>
        </p:nvSpPr>
        <p:spPr>
          <a:xfrm>
            <a:off x="381000" y="685800"/>
            <a:ext cx="11430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Now that the key inputs of physical and thermal properties have been determined and input into the spreadsheet, the Thermal Conductivity (</a:t>
            </a:r>
            <a:r>
              <a:rPr lang="en-US" b="1" dirty="0">
                <a:solidFill>
                  <a:srgbClr val="0000CC"/>
                </a:solidFill>
              </a:rPr>
              <a:t>K</a:t>
            </a:r>
            <a:r>
              <a:rPr lang="en-US" dirty="0"/>
              <a:t>) can be determined by Numerical Integration across the Thermal Gradient (d</a:t>
            </a:r>
            <a:r>
              <a:rPr lang="en-US" b="1" dirty="0">
                <a:solidFill>
                  <a:srgbClr val="000099"/>
                </a:solidFill>
              </a:rPr>
              <a:t>T</a:t>
            </a:r>
            <a:r>
              <a:rPr lang="en-US" dirty="0"/>
              <a:t>) from</a:t>
            </a:r>
          </a:p>
          <a:p>
            <a:r>
              <a:rPr lang="en-US" dirty="0"/>
              <a:t>      -451.57 </a:t>
            </a:r>
            <a:r>
              <a:rPr lang="en-US" dirty="0">
                <a:sym typeface="Symbol" panose="05050102010706020507" pitchFamily="18" charset="2"/>
              </a:rPr>
              <a:t></a:t>
            </a:r>
            <a:r>
              <a:rPr lang="en-US" dirty="0"/>
              <a:t>F to +100 </a:t>
            </a:r>
            <a:r>
              <a:rPr lang="en-US" dirty="0">
                <a:sym typeface="Symbol" panose="05050102010706020507" pitchFamily="18" charset="2"/>
              </a:rPr>
              <a:t></a:t>
            </a:r>
            <a:r>
              <a:rPr lang="en-US" dirty="0"/>
              <a:t>F across the pump shaft extension ‘</a:t>
            </a:r>
            <a:r>
              <a:rPr lang="en-US" b="1" dirty="0">
                <a:solidFill>
                  <a:srgbClr val="0000CC"/>
                </a:solidFill>
              </a:rPr>
              <a:t>L</a:t>
            </a:r>
            <a:r>
              <a:rPr lang="en-US" dirty="0"/>
              <a:t>’ :   </a:t>
            </a:r>
            <a:r>
              <a:rPr lang="en-US" dirty="0">
                <a:sym typeface="Symbol" panose="05050102010706020507" pitchFamily="18" charset="2"/>
              </a:rPr>
              <a:t></a:t>
            </a:r>
            <a:r>
              <a:rPr lang="en-US" b="1" dirty="0">
                <a:solidFill>
                  <a:srgbClr val="0000CC"/>
                </a:solidFill>
              </a:rPr>
              <a:t>K</a:t>
            </a:r>
            <a:r>
              <a:rPr lang="en-US" dirty="0"/>
              <a:t>(</a:t>
            </a:r>
            <a:r>
              <a:rPr lang="en-US" b="1" dirty="0">
                <a:solidFill>
                  <a:srgbClr val="0000CC"/>
                </a:solidFill>
              </a:rPr>
              <a:t>T</a:t>
            </a:r>
            <a:r>
              <a:rPr lang="en-US" dirty="0"/>
              <a:t>) d(</a:t>
            </a:r>
            <a:r>
              <a:rPr lang="en-US" b="1" dirty="0">
                <a:solidFill>
                  <a:srgbClr val="0000CC"/>
                </a:solidFill>
              </a:rPr>
              <a:t>T</a:t>
            </a:r>
            <a:r>
              <a:rPr lang="en-US" dirty="0"/>
              <a:t>) </a:t>
            </a:r>
          </a:p>
          <a:p>
            <a:pPr marL="285750" indent="-285750">
              <a:buFont typeface="Arial" panose="020B0604020202020204" pitchFamily="34" charset="0"/>
              <a:buChar char="•"/>
            </a:pPr>
            <a:r>
              <a:rPr lang="en-US" dirty="0"/>
              <a:t>The set-up for the 30-step numerical integration from -451.57 </a:t>
            </a:r>
            <a:r>
              <a:rPr lang="en-US" dirty="0">
                <a:sym typeface="Symbol" panose="05050102010706020507" pitchFamily="18" charset="2"/>
              </a:rPr>
              <a:t></a:t>
            </a:r>
            <a:r>
              <a:rPr lang="en-US" dirty="0"/>
              <a:t>F to +100 </a:t>
            </a:r>
            <a:r>
              <a:rPr lang="en-US" dirty="0">
                <a:sym typeface="Symbol" panose="05050102010706020507" pitchFamily="18" charset="2"/>
              </a:rPr>
              <a:t></a:t>
            </a:r>
            <a:r>
              <a:rPr lang="en-US" dirty="0"/>
              <a:t>F for both the Stainless Steel and the Helium is as follows:</a:t>
            </a:r>
          </a:p>
        </p:txBody>
      </p:sp>
      <p:pic>
        <p:nvPicPr>
          <p:cNvPr id="14" name="Picture 13">
            <a:extLst>
              <a:ext uri="{FF2B5EF4-FFF2-40B4-BE49-F238E27FC236}">
                <a16:creationId xmlns:a16="http://schemas.microsoft.com/office/drawing/2014/main" id="{989ED8D6-BC2B-DB5C-F656-B6773A98DAFD}"/>
              </a:ext>
            </a:extLst>
          </p:cNvPr>
          <p:cNvPicPr>
            <a:picLocks noChangeAspect="1"/>
          </p:cNvPicPr>
          <p:nvPr/>
        </p:nvPicPr>
        <p:blipFill>
          <a:blip r:embed="rId2"/>
          <a:stretch>
            <a:fillRect/>
          </a:stretch>
        </p:blipFill>
        <p:spPr>
          <a:xfrm>
            <a:off x="3275714" y="2219928"/>
            <a:ext cx="5640572" cy="2474945"/>
          </a:xfrm>
          <a:prstGeom prst="rect">
            <a:avLst/>
          </a:prstGeom>
        </p:spPr>
      </p:pic>
    </p:spTree>
    <p:extLst>
      <p:ext uri="{BB962C8B-B14F-4D97-AF65-F5344CB8AC3E}">
        <p14:creationId xmlns:p14="http://schemas.microsoft.com/office/powerpoint/2010/main" val="3352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BAEB-182C-D6EB-7A33-05236884F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47E4D-0C75-A869-1303-63A7F0FC4982}"/>
              </a:ext>
            </a:extLst>
          </p:cNvPr>
          <p:cNvSpPr>
            <a:spLocks noGrp="1"/>
          </p:cNvSpPr>
          <p:nvPr>
            <p:ph type="title"/>
          </p:nvPr>
        </p:nvSpPr>
        <p:spPr>
          <a:xfrm>
            <a:off x="231444" y="64923"/>
            <a:ext cx="11350956" cy="582526"/>
          </a:xfrm>
        </p:spPr>
        <p:txBody>
          <a:bodyPr/>
          <a:lstStyle/>
          <a:p>
            <a:r>
              <a:rPr lang="en-US"/>
              <a:t>Integration of </a:t>
            </a:r>
            <a:r>
              <a:rPr lang="en-US">
                <a:sym typeface="Symbol" panose="05050102010706020507" pitchFamily="18" charset="2"/>
              </a:rPr>
              <a:t></a:t>
            </a:r>
            <a:r>
              <a:rPr lang="en-US"/>
              <a:t>K(T) dT for Stainless Steel</a:t>
            </a:r>
            <a:endParaRPr lang="en-US" dirty="0"/>
          </a:p>
        </p:txBody>
      </p:sp>
      <p:sp>
        <p:nvSpPr>
          <p:cNvPr id="3" name="TextBox 2">
            <a:extLst>
              <a:ext uri="{FF2B5EF4-FFF2-40B4-BE49-F238E27FC236}">
                <a16:creationId xmlns:a16="http://schemas.microsoft.com/office/drawing/2014/main" id="{ACC5A4B6-AF60-A891-A95F-A479036B201B}"/>
              </a:ext>
            </a:extLst>
          </p:cNvPr>
          <p:cNvSpPr txBox="1"/>
          <p:nvPr/>
        </p:nvSpPr>
        <p:spPr>
          <a:xfrm>
            <a:off x="381000" y="685800"/>
            <a:ext cx="11430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Now that the key inputs of physical and thermal properties have been determined and input into the spreadsheet, the Thermal Conductivity (</a:t>
            </a:r>
            <a:r>
              <a:rPr lang="en-US" b="1" dirty="0">
                <a:solidFill>
                  <a:srgbClr val="0000CC"/>
                </a:solidFill>
              </a:rPr>
              <a:t>K</a:t>
            </a:r>
            <a:r>
              <a:rPr lang="en-US" dirty="0"/>
              <a:t>) can be determined by Numerical Integration across the Thermal Gradient (d</a:t>
            </a:r>
            <a:r>
              <a:rPr lang="en-US" b="1" dirty="0">
                <a:solidFill>
                  <a:srgbClr val="000099"/>
                </a:solidFill>
              </a:rPr>
              <a:t>T</a:t>
            </a:r>
            <a:r>
              <a:rPr lang="en-US" dirty="0"/>
              <a:t>) from</a:t>
            </a:r>
          </a:p>
          <a:p>
            <a:r>
              <a:rPr lang="en-US" dirty="0"/>
              <a:t>      -451.57 </a:t>
            </a:r>
            <a:r>
              <a:rPr lang="en-US" dirty="0">
                <a:sym typeface="Symbol" panose="05050102010706020507" pitchFamily="18" charset="2"/>
              </a:rPr>
              <a:t></a:t>
            </a:r>
            <a:r>
              <a:rPr lang="en-US" dirty="0"/>
              <a:t>F to +100 </a:t>
            </a:r>
            <a:r>
              <a:rPr lang="en-US" dirty="0">
                <a:sym typeface="Symbol" panose="05050102010706020507" pitchFamily="18" charset="2"/>
              </a:rPr>
              <a:t></a:t>
            </a:r>
            <a:r>
              <a:rPr lang="en-US" dirty="0"/>
              <a:t>F across the pump shaft extension ‘</a:t>
            </a:r>
            <a:r>
              <a:rPr lang="en-US" b="1" dirty="0">
                <a:solidFill>
                  <a:srgbClr val="0000CC"/>
                </a:solidFill>
              </a:rPr>
              <a:t>L</a:t>
            </a:r>
            <a:r>
              <a:rPr lang="en-US" dirty="0"/>
              <a:t>’ :   </a:t>
            </a:r>
            <a:r>
              <a:rPr lang="en-US" dirty="0">
                <a:sym typeface="Symbol" panose="05050102010706020507" pitchFamily="18" charset="2"/>
              </a:rPr>
              <a:t></a:t>
            </a:r>
            <a:r>
              <a:rPr lang="en-US" b="1" dirty="0">
                <a:solidFill>
                  <a:srgbClr val="0000CC"/>
                </a:solidFill>
              </a:rPr>
              <a:t>K</a:t>
            </a:r>
            <a:r>
              <a:rPr lang="en-US" dirty="0"/>
              <a:t>(</a:t>
            </a:r>
            <a:r>
              <a:rPr lang="en-US" b="1" dirty="0">
                <a:solidFill>
                  <a:srgbClr val="0000CC"/>
                </a:solidFill>
              </a:rPr>
              <a:t>T</a:t>
            </a:r>
            <a:r>
              <a:rPr lang="en-US" dirty="0"/>
              <a:t>) d(</a:t>
            </a:r>
            <a:r>
              <a:rPr lang="en-US" b="1" dirty="0">
                <a:solidFill>
                  <a:srgbClr val="0000CC"/>
                </a:solidFill>
              </a:rPr>
              <a:t>T</a:t>
            </a:r>
            <a:r>
              <a:rPr lang="en-US" dirty="0"/>
              <a:t>) </a:t>
            </a:r>
          </a:p>
          <a:p>
            <a:pPr marL="285750" indent="-285750">
              <a:buFont typeface="Arial" panose="020B0604020202020204" pitchFamily="34" charset="0"/>
              <a:buChar char="•"/>
            </a:pPr>
            <a:r>
              <a:rPr lang="en-US" dirty="0"/>
              <a:t>Two methods of integration are used, the Trapezoidal Rule and Simpson’s Rule for integration. Refer to any calculus textbook for these numerical integration methods:</a:t>
            </a:r>
          </a:p>
        </p:txBody>
      </p:sp>
      <p:pic>
        <p:nvPicPr>
          <p:cNvPr id="8" name="Picture 7">
            <a:extLst>
              <a:ext uri="{FF2B5EF4-FFF2-40B4-BE49-F238E27FC236}">
                <a16:creationId xmlns:a16="http://schemas.microsoft.com/office/drawing/2014/main" id="{E9CA2E37-7431-7766-18AF-0315A3158ACB}"/>
              </a:ext>
            </a:extLst>
          </p:cNvPr>
          <p:cNvPicPr>
            <a:picLocks noChangeAspect="1"/>
          </p:cNvPicPr>
          <p:nvPr/>
        </p:nvPicPr>
        <p:blipFill>
          <a:blip r:embed="rId2"/>
          <a:stretch>
            <a:fillRect/>
          </a:stretch>
        </p:blipFill>
        <p:spPr>
          <a:xfrm>
            <a:off x="5638800" y="1828800"/>
            <a:ext cx="4471431" cy="4572000"/>
          </a:xfrm>
          <a:prstGeom prst="rect">
            <a:avLst/>
          </a:prstGeom>
        </p:spPr>
      </p:pic>
    </p:spTree>
    <p:extLst>
      <p:ext uri="{BB962C8B-B14F-4D97-AF65-F5344CB8AC3E}">
        <p14:creationId xmlns:p14="http://schemas.microsoft.com/office/powerpoint/2010/main" val="223829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51212-4938-2C23-02C1-A40EB0CB4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BB931-9F82-0F32-D8AF-FB62EAFE2730}"/>
              </a:ext>
            </a:extLst>
          </p:cNvPr>
          <p:cNvSpPr>
            <a:spLocks noGrp="1"/>
          </p:cNvSpPr>
          <p:nvPr>
            <p:ph type="title"/>
          </p:nvPr>
        </p:nvSpPr>
        <p:spPr>
          <a:xfrm>
            <a:off x="231444" y="64923"/>
            <a:ext cx="11350956" cy="582526"/>
          </a:xfrm>
        </p:spPr>
        <p:txBody>
          <a:bodyPr/>
          <a:lstStyle/>
          <a:p>
            <a:r>
              <a:rPr lang="en-US"/>
              <a:t>Integration of </a:t>
            </a:r>
            <a:r>
              <a:rPr lang="en-US">
                <a:sym typeface="Symbol" panose="05050102010706020507" pitchFamily="18" charset="2"/>
              </a:rPr>
              <a:t></a:t>
            </a:r>
            <a:r>
              <a:rPr lang="en-US"/>
              <a:t>K(T) dT for Helium</a:t>
            </a:r>
            <a:endParaRPr lang="en-US" dirty="0"/>
          </a:p>
        </p:txBody>
      </p:sp>
      <p:sp>
        <p:nvSpPr>
          <p:cNvPr id="3" name="TextBox 2">
            <a:extLst>
              <a:ext uri="{FF2B5EF4-FFF2-40B4-BE49-F238E27FC236}">
                <a16:creationId xmlns:a16="http://schemas.microsoft.com/office/drawing/2014/main" id="{E3D090A1-EEE2-CA58-949D-F72C04E3DA29}"/>
              </a:ext>
            </a:extLst>
          </p:cNvPr>
          <p:cNvSpPr txBox="1"/>
          <p:nvPr/>
        </p:nvSpPr>
        <p:spPr>
          <a:xfrm>
            <a:off x="381000" y="685800"/>
            <a:ext cx="11430000" cy="1200329"/>
          </a:xfrm>
          <a:prstGeom prst="rect">
            <a:avLst/>
          </a:prstGeom>
          <a:noFill/>
        </p:spPr>
        <p:txBody>
          <a:bodyPr wrap="square" rtlCol="0">
            <a:spAutoFit/>
          </a:bodyPr>
          <a:lstStyle/>
          <a:p>
            <a:pPr marL="285750" indent="-285750">
              <a:buFont typeface="Arial" panose="020B0604020202020204" pitchFamily="34" charset="0"/>
              <a:buChar char="•"/>
            </a:pPr>
            <a:r>
              <a:rPr lang="en-US"/>
              <a:t>As with Stainless Steel, now that the key inputs of physical and thermal properties have been determined and input, the Thermal Conductivity (</a:t>
            </a:r>
            <a:r>
              <a:rPr lang="en-US" b="1">
                <a:solidFill>
                  <a:srgbClr val="0000CC"/>
                </a:solidFill>
              </a:rPr>
              <a:t>K</a:t>
            </a:r>
            <a:r>
              <a:rPr lang="en-US"/>
              <a:t>) can be determined by Numerical Integration across the Thermal Gradient (d</a:t>
            </a:r>
            <a:r>
              <a:rPr lang="en-US" b="1">
                <a:solidFill>
                  <a:srgbClr val="000099"/>
                </a:solidFill>
              </a:rPr>
              <a:t>T</a:t>
            </a:r>
            <a:r>
              <a:rPr lang="en-US"/>
              <a:t>) from</a:t>
            </a:r>
          </a:p>
          <a:p>
            <a:r>
              <a:rPr lang="en-US"/>
              <a:t>     -451.57 </a:t>
            </a:r>
            <a:r>
              <a:rPr lang="en-US">
                <a:sym typeface="Symbol" panose="05050102010706020507" pitchFamily="18" charset="2"/>
              </a:rPr>
              <a:t></a:t>
            </a:r>
            <a:r>
              <a:rPr lang="en-US"/>
              <a:t>F to +100 </a:t>
            </a:r>
            <a:r>
              <a:rPr lang="en-US">
                <a:sym typeface="Symbol" panose="05050102010706020507" pitchFamily="18" charset="2"/>
              </a:rPr>
              <a:t></a:t>
            </a:r>
            <a:r>
              <a:rPr lang="en-US"/>
              <a:t>F across the pump shaft extension ‘</a:t>
            </a:r>
            <a:r>
              <a:rPr lang="en-US" b="1">
                <a:solidFill>
                  <a:srgbClr val="0000CC"/>
                </a:solidFill>
              </a:rPr>
              <a:t>L</a:t>
            </a:r>
            <a:r>
              <a:rPr lang="en-US"/>
              <a:t>’ :   </a:t>
            </a:r>
            <a:r>
              <a:rPr lang="en-US">
                <a:sym typeface="Symbol" panose="05050102010706020507" pitchFamily="18" charset="2"/>
              </a:rPr>
              <a:t></a:t>
            </a:r>
            <a:r>
              <a:rPr lang="en-US" b="1">
                <a:solidFill>
                  <a:srgbClr val="0000CC"/>
                </a:solidFill>
              </a:rPr>
              <a:t>K</a:t>
            </a:r>
            <a:r>
              <a:rPr lang="en-US"/>
              <a:t>(</a:t>
            </a:r>
            <a:r>
              <a:rPr lang="en-US" b="1">
                <a:solidFill>
                  <a:srgbClr val="0000CC"/>
                </a:solidFill>
              </a:rPr>
              <a:t>T</a:t>
            </a:r>
            <a:r>
              <a:rPr lang="en-US"/>
              <a:t>) d(</a:t>
            </a:r>
            <a:r>
              <a:rPr lang="en-US" b="1">
                <a:solidFill>
                  <a:srgbClr val="0000CC"/>
                </a:solidFill>
              </a:rPr>
              <a:t>T</a:t>
            </a:r>
            <a:r>
              <a:rPr lang="en-US"/>
              <a:t>) for </a:t>
            </a:r>
            <a:r>
              <a:rPr lang="en-US" b="1">
                <a:solidFill>
                  <a:schemeClr val="accent6">
                    <a:lumMod val="75000"/>
                  </a:schemeClr>
                </a:solidFill>
              </a:rPr>
              <a:t>Helium</a:t>
            </a:r>
          </a:p>
          <a:p>
            <a:pPr marL="285750" indent="-285750">
              <a:buFont typeface="Arial" panose="020B0604020202020204" pitchFamily="34" charset="0"/>
              <a:buChar char="•"/>
            </a:pPr>
            <a:r>
              <a:rPr lang="en-US"/>
              <a:t>Again, two methods of integration are used, the Trapezoidal Rule and Simpson’s Rule for integration: </a:t>
            </a:r>
          </a:p>
        </p:txBody>
      </p:sp>
      <p:pic>
        <p:nvPicPr>
          <p:cNvPr id="5" name="Picture 4">
            <a:extLst>
              <a:ext uri="{FF2B5EF4-FFF2-40B4-BE49-F238E27FC236}">
                <a16:creationId xmlns:a16="http://schemas.microsoft.com/office/drawing/2014/main" id="{06F7B461-71B5-DDCC-9F99-8E4D2EE6AA35}"/>
              </a:ext>
            </a:extLst>
          </p:cNvPr>
          <p:cNvPicPr>
            <a:picLocks noChangeAspect="1"/>
          </p:cNvPicPr>
          <p:nvPr/>
        </p:nvPicPr>
        <p:blipFill>
          <a:blip r:embed="rId2"/>
          <a:stretch>
            <a:fillRect/>
          </a:stretch>
        </p:blipFill>
        <p:spPr>
          <a:xfrm>
            <a:off x="2895600" y="1828800"/>
            <a:ext cx="6205429" cy="4572000"/>
          </a:xfrm>
          <a:prstGeom prst="rect">
            <a:avLst/>
          </a:prstGeom>
        </p:spPr>
      </p:pic>
    </p:spTree>
    <p:extLst>
      <p:ext uri="{BB962C8B-B14F-4D97-AF65-F5344CB8AC3E}">
        <p14:creationId xmlns:p14="http://schemas.microsoft.com/office/powerpoint/2010/main" val="303672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9E2E-F1B1-C6EE-92D0-7300C0652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FA8D2-EB52-ADCE-A802-BA433654D0F3}"/>
              </a:ext>
            </a:extLst>
          </p:cNvPr>
          <p:cNvSpPr>
            <a:spLocks noGrp="1"/>
          </p:cNvSpPr>
          <p:nvPr>
            <p:ph type="title"/>
          </p:nvPr>
        </p:nvSpPr>
        <p:spPr>
          <a:xfrm>
            <a:off x="231444" y="64923"/>
            <a:ext cx="11808156" cy="582526"/>
          </a:xfrm>
        </p:spPr>
        <p:txBody>
          <a:bodyPr/>
          <a:lstStyle/>
          <a:p>
            <a:r>
              <a:rPr lang="en-US"/>
              <a:t>Integration Results of </a:t>
            </a:r>
            <a:r>
              <a:rPr lang="en-US">
                <a:sym typeface="Symbol" panose="05050102010706020507" pitchFamily="18" charset="2"/>
              </a:rPr>
              <a:t></a:t>
            </a:r>
            <a:r>
              <a:rPr lang="en-US"/>
              <a:t>K(T) dT for Stainless Steel and </a:t>
            </a:r>
            <a:r>
              <a:rPr lang="en-US" b="1">
                <a:solidFill>
                  <a:schemeClr val="accent6">
                    <a:lumMod val="75000"/>
                  </a:schemeClr>
                </a:solidFill>
              </a:rPr>
              <a:t>Helium</a:t>
            </a:r>
            <a:endParaRPr lang="en-US" b="1" dirty="0">
              <a:solidFill>
                <a:schemeClr val="accent6">
                  <a:lumMod val="75000"/>
                </a:schemeClr>
              </a:solidFill>
            </a:endParaRPr>
          </a:p>
        </p:txBody>
      </p:sp>
      <p:sp>
        <p:nvSpPr>
          <p:cNvPr id="3" name="TextBox 2">
            <a:extLst>
              <a:ext uri="{FF2B5EF4-FFF2-40B4-BE49-F238E27FC236}">
                <a16:creationId xmlns:a16="http://schemas.microsoft.com/office/drawing/2014/main" id="{063D8FB0-529F-6C4B-902D-4EDC61371781}"/>
              </a:ext>
            </a:extLst>
          </p:cNvPr>
          <p:cNvSpPr txBox="1"/>
          <p:nvPr/>
        </p:nvSpPr>
        <p:spPr>
          <a:xfrm>
            <a:off x="381000" y="685800"/>
            <a:ext cx="11430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results of the integration of </a:t>
            </a:r>
            <a:r>
              <a:rPr lang="en-US" dirty="0">
                <a:sym typeface="Symbol" panose="05050102010706020507" pitchFamily="18" charset="2"/>
              </a:rPr>
              <a:t></a:t>
            </a:r>
            <a:r>
              <a:rPr lang="en-US" b="1" dirty="0">
                <a:solidFill>
                  <a:srgbClr val="000099"/>
                </a:solidFill>
              </a:rPr>
              <a:t>K</a:t>
            </a:r>
            <a:r>
              <a:rPr lang="en-US" dirty="0"/>
              <a:t>(</a:t>
            </a:r>
            <a:r>
              <a:rPr lang="en-US" b="1" dirty="0">
                <a:solidFill>
                  <a:srgbClr val="000099"/>
                </a:solidFill>
              </a:rPr>
              <a:t>T</a:t>
            </a:r>
            <a:r>
              <a:rPr lang="en-US" dirty="0"/>
              <a:t>) d(</a:t>
            </a:r>
            <a:r>
              <a:rPr lang="en-US" b="1" dirty="0">
                <a:solidFill>
                  <a:srgbClr val="000099"/>
                </a:solidFill>
              </a:rPr>
              <a:t>T</a:t>
            </a:r>
            <a:r>
              <a:rPr lang="en-US" dirty="0"/>
              <a:t>) for Stainless Steel and </a:t>
            </a:r>
            <a:r>
              <a:rPr lang="en-US" b="1" dirty="0">
                <a:solidFill>
                  <a:schemeClr val="accent6">
                    <a:lumMod val="75000"/>
                  </a:schemeClr>
                </a:solidFill>
              </a:rPr>
              <a:t>Helium</a:t>
            </a:r>
            <a:r>
              <a:rPr lang="en-US" dirty="0"/>
              <a:t> from -451.57 </a:t>
            </a:r>
            <a:r>
              <a:rPr lang="en-US" dirty="0">
                <a:sym typeface="Symbol" panose="05050102010706020507" pitchFamily="18" charset="2"/>
              </a:rPr>
              <a:t></a:t>
            </a:r>
            <a:r>
              <a:rPr lang="en-US" dirty="0"/>
              <a:t>F to +100 </a:t>
            </a:r>
            <a:r>
              <a:rPr lang="en-US" dirty="0">
                <a:sym typeface="Symbol" panose="05050102010706020507" pitchFamily="18" charset="2"/>
              </a:rPr>
              <a:t></a:t>
            </a:r>
            <a:r>
              <a:rPr lang="en-US" dirty="0"/>
              <a:t>F across the pump shaft extension ‘</a:t>
            </a:r>
            <a:r>
              <a:rPr lang="en-US" b="1" dirty="0">
                <a:solidFill>
                  <a:srgbClr val="000099"/>
                </a:solidFill>
              </a:rPr>
              <a:t>L</a:t>
            </a:r>
            <a:r>
              <a:rPr lang="en-US"/>
              <a:t>’ are </a:t>
            </a:r>
            <a:r>
              <a:rPr lang="en-US" dirty="0"/>
              <a:t>as follows:</a:t>
            </a:r>
          </a:p>
          <a:p>
            <a:pPr marL="285750" indent="-285750">
              <a:buFont typeface="Arial" panose="020B0604020202020204" pitchFamily="34" charset="0"/>
              <a:buChar char="•"/>
            </a:pPr>
            <a:endParaRPr lang="en-US" dirty="0"/>
          </a:p>
          <a:p>
            <a:r>
              <a:rPr lang="en-US" dirty="0"/>
              <a:t>	Stainless Steel: </a:t>
            </a:r>
          </a:p>
          <a:p>
            <a:endParaRPr lang="en-US" dirty="0"/>
          </a:p>
          <a:p>
            <a:r>
              <a:rPr lang="en-US" dirty="0"/>
              <a:t>	</a:t>
            </a:r>
            <a:r>
              <a:rPr lang="en-US" b="1" dirty="0">
                <a:solidFill>
                  <a:schemeClr val="accent6">
                    <a:lumMod val="75000"/>
                  </a:schemeClr>
                </a:solidFill>
              </a:rPr>
              <a:t>Helium</a:t>
            </a:r>
            <a:r>
              <a:rPr lang="en-US" dirty="0"/>
              <a:t>: </a:t>
            </a:r>
          </a:p>
          <a:p>
            <a:endParaRPr lang="en-US" dirty="0"/>
          </a:p>
          <a:p>
            <a:r>
              <a:rPr lang="en-US" dirty="0"/>
              <a:t>Comparing the Trapezoidal and Simpson’s Rule results, the integrated values are very close to one another.  In both instances, as a matter of conservatism, the higher result is used for Both Stainless Steel and </a:t>
            </a:r>
            <a:r>
              <a:rPr lang="en-US" b="1" dirty="0">
                <a:solidFill>
                  <a:schemeClr val="accent6">
                    <a:lumMod val="75000"/>
                  </a:schemeClr>
                </a:solidFill>
              </a:rPr>
              <a:t>Helium</a:t>
            </a:r>
            <a:r>
              <a:rPr lang="en-US" dirty="0"/>
              <a:t> integration results to ultimately calculate the Pump’s Heat Leak (</a:t>
            </a:r>
            <a:r>
              <a:rPr lang="en-US" b="1" dirty="0">
                <a:solidFill>
                  <a:srgbClr val="0000CC"/>
                </a:solidFill>
              </a:rPr>
              <a:t>Q</a:t>
            </a:r>
            <a:r>
              <a:rPr lang="en-US" dirty="0"/>
              <a:t>).</a:t>
            </a:r>
          </a:p>
        </p:txBody>
      </p:sp>
      <p:pic>
        <p:nvPicPr>
          <p:cNvPr id="6" name="Picture 5">
            <a:extLst>
              <a:ext uri="{FF2B5EF4-FFF2-40B4-BE49-F238E27FC236}">
                <a16:creationId xmlns:a16="http://schemas.microsoft.com/office/drawing/2014/main" id="{84346ECF-B5A8-66C7-CE8C-B5BC164275E2}"/>
              </a:ext>
            </a:extLst>
          </p:cNvPr>
          <p:cNvPicPr>
            <a:picLocks noChangeAspect="1"/>
          </p:cNvPicPr>
          <p:nvPr/>
        </p:nvPicPr>
        <p:blipFill>
          <a:blip r:embed="rId2"/>
          <a:stretch>
            <a:fillRect/>
          </a:stretch>
        </p:blipFill>
        <p:spPr>
          <a:xfrm>
            <a:off x="2438400" y="1371600"/>
            <a:ext cx="8545118" cy="400106"/>
          </a:xfrm>
          <a:prstGeom prst="rect">
            <a:avLst/>
          </a:prstGeom>
        </p:spPr>
      </p:pic>
      <p:pic>
        <p:nvPicPr>
          <p:cNvPr id="8" name="Picture 7">
            <a:extLst>
              <a:ext uri="{FF2B5EF4-FFF2-40B4-BE49-F238E27FC236}">
                <a16:creationId xmlns:a16="http://schemas.microsoft.com/office/drawing/2014/main" id="{ABDCE716-B358-D99C-BDEF-4EE1F82D078B}"/>
              </a:ext>
            </a:extLst>
          </p:cNvPr>
          <p:cNvPicPr>
            <a:picLocks noChangeAspect="1"/>
          </p:cNvPicPr>
          <p:nvPr/>
        </p:nvPicPr>
        <p:blipFill>
          <a:blip r:embed="rId3"/>
          <a:stretch>
            <a:fillRect/>
          </a:stretch>
        </p:blipFill>
        <p:spPr>
          <a:xfrm>
            <a:off x="1752600" y="2011999"/>
            <a:ext cx="9601199" cy="307681"/>
          </a:xfrm>
          <a:prstGeom prst="rect">
            <a:avLst/>
          </a:prstGeom>
        </p:spPr>
      </p:pic>
    </p:spTree>
    <p:extLst>
      <p:ext uri="{BB962C8B-B14F-4D97-AF65-F5344CB8AC3E}">
        <p14:creationId xmlns:p14="http://schemas.microsoft.com/office/powerpoint/2010/main" val="235246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A2E12-7119-2AA3-35A7-3A988C81B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32A01-9BD6-B9B8-753C-3A4BA4D9C5D8}"/>
              </a:ext>
            </a:extLst>
          </p:cNvPr>
          <p:cNvSpPr>
            <a:spLocks noGrp="1"/>
          </p:cNvSpPr>
          <p:nvPr>
            <p:ph type="title"/>
          </p:nvPr>
        </p:nvSpPr>
        <p:spPr>
          <a:xfrm>
            <a:off x="231444" y="64923"/>
            <a:ext cx="11808156" cy="582526"/>
          </a:xfrm>
        </p:spPr>
        <p:txBody>
          <a:bodyPr/>
          <a:lstStyle/>
          <a:p>
            <a:r>
              <a:rPr lang="en-US"/>
              <a:t>Final Input with Output Heat Leak Results</a:t>
            </a:r>
            <a:endParaRPr lang="en-US" b="1" dirty="0">
              <a:solidFill>
                <a:schemeClr val="accent6">
                  <a:lumMod val="75000"/>
                </a:schemeClr>
              </a:solidFill>
            </a:endParaRPr>
          </a:p>
        </p:txBody>
      </p:sp>
      <p:sp>
        <p:nvSpPr>
          <p:cNvPr id="3" name="TextBox 2">
            <a:extLst>
              <a:ext uri="{FF2B5EF4-FFF2-40B4-BE49-F238E27FC236}">
                <a16:creationId xmlns:a16="http://schemas.microsoft.com/office/drawing/2014/main" id="{2E914889-C69D-EC65-42FC-D0E023F83242}"/>
              </a:ext>
            </a:extLst>
          </p:cNvPr>
          <p:cNvSpPr txBox="1"/>
          <p:nvPr/>
        </p:nvSpPr>
        <p:spPr>
          <a:xfrm>
            <a:off x="381000" y="685800"/>
            <a:ext cx="11430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complete Table input and output results for the Pump’s Heat Leak (</a:t>
            </a:r>
            <a:r>
              <a:rPr lang="en-US" b="1" dirty="0">
                <a:solidFill>
                  <a:srgbClr val="0000CC"/>
                </a:solidFill>
              </a:rPr>
              <a:t>Q</a:t>
            </a:r>
            <a:r>
              <a:rPr lang="en-US" dirty="0"/>
              <a:t>) across the Stainless Steel extended shaft elements, considering the temperature gradient (</a:t>
            </a:r>
            <a:r>
              <a:rPr lang="en-US" dirty="0">
                <a:sym typeface="Symbol" panose="05050102010706020507" pitchFamily="18" charset="2"/>
              </a:rPr>
              <a:t></a:t>
            </a:r>
            <a:r>
              <a:rPr lang="en-US" b="1" dirty="0">
                <a:solidFill>
                  <a:srgbClr val="0000CC"/>
                </a:solidFill>
                <a:sym typeface="Symbol" panose="05050102010706020507" pitchFamily="18" charset="2"/>
              </a:rPr>
              <a:t>T</a:t>
            </a:r>
            <a:r>
              <a:rPr lang="en-US" dirty="0">
                <a:sym typeface="Symbol" panose="05050102010706020507" pitchFamily="18" charset="2"/>
              </a:rPr>
              <a:t>) along the pump extended shaft (</a:t>
            </a:r>
            <a:r>
              <a:rPr lang="en-US" b="1" dirty="0">
                <a:solidFill>
                  <a:srgbClr val="0000CC"/>
                </a:solidFill>
                <a:sym typeface="Symbol" panose="05050102010706020507" pitchFamily="18" charset="2"/>
              </a:rPr>
              <a:t>L</a:t>
            </a:r>
            <a:r>
              <a:rPr lang="en-US" dirty="0">
                <a:sym typeface="Symbol" panose="05050102010706020507" pitchFamily="18" charset="2"/>
              </a:rPr>
              <a:t>) are as follows:</a:t>
            </a:r>
            <a:endParaRPr lang="en-US" dirty="0"/>
          </a:p>
        </p:txBody>
      </p:sp>
      <p:pic>
        <p:nvPicPr>
          <p:cNvPr id="5" name="Picture 4">
            <a:extLst>
              <a:ext uri="{FF2B5EF4-FFF2-40B4-BE49-F238E27FC236}">
                <a16:creationId xmlns:a16="http://schemas.microsoft.com/office/drawing/2014/main" id="{187B102C-5C5A-546A-D173-3251EAF329CF}"/>
              </a:ext>
            </a:extLst>
          </p:cNvPr>
          <p:cNvPicPr>
            <a:picLocks noChangeAspect="1"/>
          </p:cNvPicPr>
          <p:nvPr/>
        </p:nvPicPr>
        <p:blipFill>
          <a:blip r:embed="rId2"/>
          <a:stretch>
            <a:fillRect/>
          </a:stretch>
        </p:blipFill>
        <p:spPr>
          <a:xfrm>
            <a:off x="1295400" y="1600200"/>
            <a:ext cx="9107171" cy="2943636"/>
          </a:xfrm>
          <a:prstGeom prst="rect">
            <a:avLst/>
          </a:prstGeom>
        </p:spPr>
      </p:pic>
      <p:sp>
        <p:nvSpPr>
          <p:cNvPr id="9" name="TextBox 8">
            <a:extLst>
              <a:ext uri="{FF2B5EF4-FFF2-40B4-BE49-F238E27FC236}">
                <a16:creationId xmlns:a16="http://schemas.microsoft.com/office/drawing/2014/main" id="{EC5933FD-E9B5-7B70-6190-47379433D6CE}"/>
              </a:ext>
            </a:extLst>
          </p:cNvPr>
          <p:cNvSpPr txBox="1"/>
          <p:nvPr/>
        </p:nvSpPr>
        <p:spPr>
          <a:xfrm>
            <a:off x="381000" y="4814596"/>
            <a:ext cx="11201400" cy="923330"/>
          </a:xfrm>
          <a:prstGeom prst="rect">
            <a:avLst/>
          </a:prstGeom>
          <a:noFill/>
        </p:spPr>
        <p:txBody>
          <a:bodyPr wrap="square" rtlCol="0">
            <a:spAutoFit/>
          </a:bodyPr>
          <a:lstStyle/>
          <a:p>
            <a:r>
              <a:rPr lang="en-US"/>
              <a:t>Note that if one were to “nominalize” </a:t>
            </a:r>
            <a:r>
              <a:rPr lang="en-US" b="1">
                <a:solidFill>
                  <a:srgbClr val="0000CC"/>
                </a:solidFill>
              </a:rPr>
              <a:t>K</a:t>
            </a:r>
            <a:r>
              <a:rPr lang="en-US"/>
              <a:t> as shown above to match the Heat Leak for the Shaft Area (A) for the Simpson’s Rule integration (</a:t>
            </a:r>
            <a:r>
              <a:rPr lang="en-US">
                <a:sym typeface="Symbol" panose="05050102010706020507" pitchFamily="18" charset="2"/>
              </a:rPr>
              <a:t></a:t>
            </a:r>
            <a:r>
              <a:rPr lang="en-US" b="1">
                <a:solidFill>
                  <a:srgbClr val="0000CC"/>
                </a:solidFill>
              </a:rPr>
              <a:t>Q</a:t>
            </a:r>
            <a:r>
              <a:rPr lang="en-US"/>
              <a:t> = 1.8226 Watts), the multiplication of </a:t>
            </a:r>
            <a:r>
              <a:rPr lang="en-US" b="1">
                <a:solidFill>
                  <a:srgbClr val="0000CC"/>
                </a:solidFill>
              </a:rPr>
              <a:t>K</a:t>
            </a:r>
            <a:r>
              <a:rPr lang="en-US"/>
              <a:t> dT = 6.1131 x 551.57 = </a:t>
            </a:r>
            <a:r>
              <a:rPr lang="en-US" b="1">
                <a:solidFill>
                  <a:srgbClr val="0000CC"/>
                </a:solidFill>
              </a:rPr>
              <a:t>3,371.80</a:t>
            </a:r>
            <a:r>
              <a:rPr lang="en-US"/>
              <a:t> BTU/[Hr</a:t>
            </a:r>
            <a:r>
              <a:rPr lang="en-US">
                <a:sym typeface="Symbol" panose="05050102010706020507" pitchFamily="18" charset="2"/>
              </a:rPr>
              <a:t></a:t>
            </a:r>
            <a:r>
              <a:rPr lang="en-US"/>
              <a:t>ft</a:t>
            </a:r>
            <a:r>
              <a:rPr lang="en-US" baseline="30000"/>
              <a:t>2</a:t>
            </a:r>
            <a:r>
              <a:rPr lang="en-US"/>
              <a:t>/ft]</a:t>
            </a:r>
          </a:p>
          <a:p>
            <a:r>
              <a:rPr lang="en-US"/>
              <a:t>Note this is </a:t>
            </a:r>
            <a:r>
              <a:rPr lang="en-US" u="sng"/>
              <a:t>very</a:t>
            </a:r>
            <a:r>
              <a:rPr lang="en-US"/>
              <a:t> </a:t>
            </a:r>
            <a:r>
              <a:rPr lang="en-US" u="sng"/>
              <a:t>close</a:t>
            </a:r>
            <a:r>
              <a:rPr lang="en-US"/>
              <a:t> to the integrated results:</a:t>
            </a:r>
          </a:p>
        </p:txBody>
      </p:sp>
      <p:pic>
        <p:nvPicPr>
          <p:cNvPr id="10" name="Picture 9">
            <a:extLst>
              <a:ext uri="{FF2B5EF4-FFF2-40B4-BE49-F238E27FC236}">
                <a16:creationId xmlns:a16="http://schemas.microsoft.com/office/drawing/2014/main" id="{FBCEA8EE-5E2D-DB44-2605-19250EFBB1BC}"/>
              </a:ext>
            </a:extLst>
          </p:cNvPr>
          <p:cNvPicPr>
            <a:picLocks noChangeAspect="1"/>
          </p:cNvPicPr>
          <p:nvPr/>
        </p:nvPicPr>
        <p:blipFill>
          <a:blip r:embed="rId3"/>
          <a:stretch>
            <a:fillRect/>
          </a:stretch>
        </p:blipFill>
        <p:spPr>
          <a:xfrm>
            <a:off x="4953000" y="5447294"/>
            <a:ext cx="6570131" cy="309293"/>
          </a:xfrm>
          <a:prstGeom prst="rect">
            <a:avLst/>
          </a:prstGeom>
        </p:spPr>
      </p:pic>
    </p:spTree>
    <p:extLst>
      <p:ext uri="{BB962C8B-B14F-4D97-AF65-F5344CB8AC3E}">
        <p14:creationId xmlns:p14="http://schemas.microsoft.com/office/powerpoint/2010/main" val="350247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03B4-4950-148C-94D2-A4C24AF46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AE1BA-5918-20F3-E0B8-364EC4F5A926}"/>
              </a:ext>
            </a:extLst>
          </p:cNvPr>
          <p:cNvSpPr>
            <a:spLocks noGrp="1"/>
          </p:cNvSpPr>
          <p:nvPr>
            <p:ph type="title"/>
          </p:nvPr>
        </p:nvSpPr>
        <p:spPr>
          <a:xfrm>
            <a:off x="231444" y="64923"/>
            <a:ext cx="11808156" cy="582526"/>
          </a:xfrm>
        </p:spPr>
        <p:txBody>
          <a:bodyPr/>
          <a:lstStyle/>
          <a:p>
            <a:r>
              <a:rPr lang="en-US"/>
              <a:t>Final Input with Output Heat Leak Results</a:t>
            </a:r>
            <a:endParaRPr lang="en-US" b="1" dirty="0">
              <a:solidFill>
                <a:schemeClr val="accent6">
                  <a:lumMod val="75000"/>
                </a:schemeClr>
              </a:solidFill>
            </a:endParaRPr>
          </a:p>
        </p:txBody>
      </p:sp>
      <p:sp>
        <p:nvSpPr>
          <p:cNvPr id="3" name="TextBox 2">
            <a:extLst>
              <a:ext uri="{FF2B5EF4-FFF2-40B4-BE49-F238E27FC236}">
                <a16:creationId xmlns:a16="http://schemas.microsoft.com/office/drawing/2014/main" id="{5DAD2B82-E361-1671-768B-979145AC3B55}"/>
              </a:ext>
            </a:extLst>
          </p:cNvPr>
          <p:cNvSpPr txBox="1"/>
          <p:nvPr/>
        </p:nvSpPr>
        <p:spPr>
          <a:xfrm>
            <a:off x="381000" y="685800"/>
            <a:ext cx="11430000" cy="923330"/>
          </a:xfrm>
          <a:prstGeom prst="rect">
            <a:avLst/>
          </a:prstGeom>
          <a:noFill/>
        </p:spPr>
        <p:txBody>
          <a:bodyPr wrap="square" rtlCol="0">
            <a:spAutoFit/>
          </a:bodyPr>
          <a:lstStyle/>
          <a:p>
            <a:pPr marL="285750" indent="-285750">
              <a:buFont typeface="Arial" panose="020B0604020202020204" pitchFamily="34" charset="0"/>
              <a:buChar char="•"/>
            </a:pPr>
            <a:r>
              <a:rPr lang="en-US"/>
              <a:t>The complete Table input and output results for the Pump’s Heat Leak (</a:t>
            </a:r>
            <a:r>
              <a:rPr lang="en-US" b="1">
                <a:solidFill>
                  <a:srgbClr val="0000CC"/>
                </a:solidFill>
              </a:rPr>
              <a:t>Q</a:t>
            </a:r>
            <a:r>
              <a:rPr lang="en-US"/>
              <a:t>) across the </a:t>
            </a:r>
            <a:r>
              <a:rPr lang="en-US" b="1">
                <a:solidFill>
                  <a:schemeClr val="accent6">
                    <a:lumMod val="75000"/>
                  </a:schemeClr>
                </a:solidFill>
              </a:rPr>
              <a:t>Helium</a:t>
            </a:r>
            <a:r>
              <a:rPr lang="en-US"/>
              <a:t> </a:t>
            </a:r>
            <a:r>
              <a:rPr lang="en-US" u="sng"/>
              <a:t>within</a:t>
            </a:r>
            <a:r>
              <a:rPr lang="en-US"/>
              <a:t> the Stainless Steel extended shaft’s two interstitial spaces, considering the temperature gradient (</a:t>
            </a:r>
            <a:r>
              <a:rPr lang="en-US">
                <a:sym typeface="Symbol" panose="05050102010706020507" pitchFamily="18" charset="2"/>
              </a:rPr>
              <a:t></a:t>
            </a:r>
            <a:r>
              <a:rPr lang="en-US" b="1">
                <a:solidFill>
                  <a:srgbClr val="0000CC"/>
                </a:solidFill>
                <a:sym typeface="Symbol" panose="05050102010706020507" pitchFamily="18" charset="2"/>
              </a:rPr>
              <a:t>T</a:t>
            </a:r>
            <a:r>
              <a:rPr lang="en-US">
                <a:sym typeface="Symbol" panose="05050102010706020507" pitchFamily="18" charset="2"/>
              </a:rPr>
              <a:t>) along the pump extended shaft (</a:t>
            </a:r>
            <a:r>
              <a:rPr lang="en-US" b="1">
                <a:solidFill>
                  <a:srgbClr val="0000CC"/>
                </a:solidFill>
                <a:sym typeface="Symbol" panose="05050102010706020507" pitchFamily="18" charset="2"/>
              </a:rPr>
              <a:t>L</a:t>
            </a:r>
            <a:r>
              <a:rPr lang="en-US">
                <a:sym typeface="Symbol" panose="05050102010706020507" pitchFamily="18" charset="2"/>
              </a:rPr>
              <a:t>) are as follows:</a:t>
            </a:r>
            <a:endParaRPr lang="en-US"/>
          </a:p>
        </p:txBody>
      </p:sp>
      <p:pic>
        <p:nvPicPr>
          <p:cNvPr id="8" name="Picture 7">
            <a:extLst>
              <a:ext uri="{FF2B5EF4-FFF2-40B4-BE49-F238E27FC236}">
                <a16:creationId xmlns:a16="http://schemas.microsoft.com/office/drawing/2014/main" id="{D3995E0E-333C-5CC1-9F7A-D533ECB4CECD}"/>
              </a:ext>
            </a:extLst>
          </p:cNvPr>
          <p:cNvPicPr>
            <a:picLocks noChangeAspect="1"/>
          </p:cNvPicPr>
          <p:nvPr/>
        </p:nvPicPr>
        <p:blipFill>
          <a:blip r:embed="rId2"/>
          <a:stretch>
            <a:fillRect/>
          </a:stretch>
        </p:blipFill>
        <p:spPr>
          <a:xfrm>
            <a:off x="1341755" y="1600200"/>
            <a:ext cx="9097645" cy="2791215"/>
          </a:xfrm>
          <a:prstGeom prst="rect">
            <a:avLst/>
          </a:prstGeom>
        </p:spPr>
      </p:pic>
      <p:sp>
        <p:nvSpPr>
          <p:cNvPr id="11" name="TextBox 10">
            <a:extLst>
              <a:ext uri="{FF2B5EF4-FFF2-40B4-BE49-F238E27FC236}">
                <a16:creationId xmlns:a16="http://schemas.microsoft.com/office/drawing/2014/main" id="{3EC77257-5E55-BC33-0784-80A12A228ED1}"/>
              </a:ext>
            </a:extLst>
          </p:cNvPr>
          <p:cNvSpPr txBox="1"/>
          <p:nvPr/>
        </p:nvSpPr>
        <p:spPr>
          <a:xfrm>
            <a:off x="632776" y="4572000"/>
            <a:ext cx="10721023" cy="923330"/>
          </a:xfrm>
          <a:prstGeom prst="rect">
            <a:avLst/>
          </a:prstGeom>
          <a:noFill/>
        </p:spPr>
        <p:txBody>
          <a:bodyPr wrap="square" rtlCol="0">
            <a:spAutoFit/>
          </a:bodyPr>
          <a:lstStyle/>
          <a:p>
            <a:r>
              <a:rPr lang="en-US" dirty="0"/>
              <a:t>The total calculated Heat Leak (</a:t>
            </a:r>
            <a:r>
              <a:rPr lang="en-US" b="1" dirty="0">
                <a:solidFill>
                  <a:srgbClr val="0000CC"/>
                </a:solidFill>
              </a:rPr>
              <a:t>Q</a:t>
            </a:r>
            <a:r>
              <a:rPr lang="en-US" dirty="0"/>
              <a:t>) is the Heat Leak across the Stainless-Steel Extended Shaft elements of 15.256 Watts plus the Heat Leak across the </a:t>
            </a:r>
            <a:r>
              <a:rPr lang="en-US" b="1" dirty="0">
                <a:solidFill>
                  <a:schemeClr val="accent6">
                    <a:lumMod val="75000"/>
                  </a:schemeClr>
                </a:solidFill>
              </a:rPr>
              <a:t>Helium</a:t>
            </a:r>
            <a:r>
              <a:rPr lang="en-US" dirty="0"/>
              <a:t> in the interstitial spaces between </a:t>
            </a:r>
            <a:r>
              <a:rPr lang="en-US"/>
              <a:t>the Stainless Steel </a:t>
            </a:r>
            <a:r>
              <a:rPr lang="en-US" dirty="0"/>
              <a:t>Extended Shaft elements of 1.447 Watts.  Total Heat Leak </a:t>
            </a:r>
            <a:r>
              <a:rPr lang="en-US" b="1" dirty="0">
                <a:solidFill>
                  <a:srgbClr val="0000CC"/>
                </a:solidFill>
              </a:rPr>
              <a:t>Q</a:t>
            </a:r>
            <a:r>
              <a:rPr lang="en-US" dirty="0"/>
              <a:t> is then: 15.256 Watts + 1.447 Watts = </a:t>
            </a:r>
            <a:r>
              <a:rPr lang="en-US" b="1" dirty="0">
                <a:solidFill>
                  <a:srgbClr val="0000CC"/>
                </a:solidFill>
              </a:rPr>
              <a:t>16.702 Watts</a:t>
            </a:r>
          </a:p>
        </p:txBody>
      </p:sp>
    </p:spTree>
    <p:extLst>
      <p:ext uri="{BB962C8B-B14F-4D97-AF65-F5344CB8AC3E}">
        <p14:creationId xmlns:p14="http://schemas.microsoft.com/office/powerpoint/2010/main" val="320339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8193-C17F-CEB5-F846-5BB171B0469B}"/>
              </a:ext>
            </a:extLst>
          </p:cNvPr>
          <p:cNvSpPr>
            <a:spLocks noGrp="1"/>
          </p:cNvSpPr>
          <p:nvPr>
            <p:ph type="title"/>
          </p:nvPr>
        </p:nvSpPr>
        <p:spPr/>
        <p:txBody>
          <a:bodyPr/>
          <a:lstStyle/>
          <a:p>
            <a:r>
              <a:rPr lang="en-US" dirty="0"/>
              <a:t>Abstract:</a:t>
            </a:r>
          </a:p>
        </p:txBody>
      </p:sp>
      <p:sp>
        <p:nvSpPr>
          <p:cNvPr id="3" name="TextBox 2">
            <a:extLst>
              <a:ext uri="{FF2B5EF4-FFF2-40B4-BE49-F238E27FC236}">
                <a16:creationId xmlns:a16="http://schemas.microsoft.com/office/drawing/2014/main" id="{C436B4FF-BD84-BCDE-D3FB-189930673900}"/>
              </a:ext>
            </a:extLst>
          </p:cNvPr>
          <p:cNvSpPr txBox="1"/>
          <p:nvPr/>
        </p:nvSpPr>
        <p:spPr>
          <a:xfrm>
            <a:off x="381000" y="914400"/>
            <a:ext cx="11430000" cy="5262979"/>
          </a:xfrm>
          <a:prstGeom prst="rect">
            <a:avLst/>
          </a:prstGeom>
          <a:noFill/>
        </p:spPr>
        <p:txBody>
          <a:bodyPr wrap="square" rtlCol="0">
            <a:spAutoFit/>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Notable cost is invested in the liquification of cryogenic fluids such as liquid Nitrogen, Helium, Hydrogen, and Argon.  End users have an interest in knowing the level of heat leak cryogenic systems experience, and convenient methods of heat leak calculations.  End-users value pump designs that minimize heat leak in cryogenic systems to improve system efficiency and reduce operating costs. At the engineering and design phase, heat leak calculations assist in establishing the efficacy and confirmation of designs for vacuum jacketed, cryogenic, extended shaft pump assemblies as well as gaseous cryogenic compressors and blowers.  When compared to more sophisticated finite element (FEA) analysis methodologies provided by engineering analysis programs such as ANSYS</a:t>
            </a:r>
            <a:r>
              <a:rPr lang="en-US" sz="2400" kern="100" baseline="30000" dirty="0">
                <a:effectLst/>
                <a:latin typeface="Aptos" panose="020B0004020202020204" pitchFamily="34" charset="0"/>
                <a:ea typeface="Aptos" panose="020B0004020202020204" pitchFamily="34" charset="0"/>
                <a:cs typeface="Times New Roman" panose="02020603050405020304" pitchFamily="18" charset="0"/>
                <a:sym typeface="Symbol" panose="05050102010706020507" pitchFamily="18" charset="2"/>
              </a:rPr>
              <a:t></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this relatively straight forward, one dimensional heat leak analysis method presented provides reliable first-pass estimates that assist in design optimization </a:t>
            </a:r>
            <a:r>
              <a:rPr lang="en-US" sz="2400" kern="100">
                <a:effectLst/>
                <a:latin typeface="Aptos" panose="020B0004020202020204" pitchFamily="34" charset="0"/>
                <a:ea typeface="Aptos" panose="020B0004020202020204" pitchFamily="34" charset="0"/>
                <a:cs typeface="Times New Roman" panose="02020603050405020304" pitchFamily="18" charset="0"/>
              </a:rPr>
              <a:t>by achieving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similar accuracy while being faster and easier to implement, making the method an ideal tool for early design evaluation.</a:t>
            </a:r>
          </a:p>
        </p:txBody>
      </p:sp>
    </p:spTree>
    <p:extLst>
      <p:ext uri="{BB962C8B-B14F-4D97-AF65-F5344CB8AC3E}">
        <p14:creationId xmlns:p14="http://schemas.microsoft.com/office/powerpoint/2010/main" val="396276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6B1C9-31B6-0D7E-E0DE-947921554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C27BE-E4AA-C92F-A740-5FB0D9EE8BE6}"/>
              </a:ext>
            </a:extLst>
          </p:cNvPr>
          <p:cNvSpPr>
            <a:spLocks noGrp="1"/>
          </p:cNvSpPr>
          <p:nvPr>
            <p:ph type="title"/>
          </p:nvPr>
        </p:nvSpPr>
        <p:spPr>
          <a:xfrm>
            <a:off x="231444" y="64923"/>
            <a:ext cx="11808156" cy="582526"/>
          </a:xfrm>
        </p:spPr>
        <p:txBody>
          <a:bodyPr/>
          <a:lstStyle/>
          <a:p>
            <a:r>
              <a:rPr lang="en-US"/>
              <a:t>In Closing</a:t>
            </a:r>
            <a:endParaRPr lang="en-US" b="1" dirty="0">
              <a:solidFill>
                <a:schemeClr val="accent6">
                  <a:lumMod val="75000"/>
                </a:schemeClr>
              </a:solidFill>
            </a:endParaRPr>
          </a:p>
        </p:txBody>
      </p:sp>
      <p:sp>
        <p:nvSpPr>
          <p:cNvPr id="3" name="TextBox 2">
            <a:extLst>
              <a:ext uri="{FF2B5EF4-FFF2-40B4-BE49-F238E27FC236}">
                <a16:creationId xmlns:a16="http://schemas.microsoft.com/office/drawing/2014/main" id="{52E89337-CEE2-708B-CBC3-BF39D4CCD15C}"/>
              </a:ext>
            </a:extLst>
          </p:cNvPr>
          <p:cNvSpPr txBox="1"/>
          <p:nvPr/>
        </p:nvSpPr>
        <p:spPr>
          <a:xfrm>
            <a:off x="381000" y="685800"/>
            <a:ext cx="11430000" cy="2031325"/>
          </a:xfrm>
          <a:prstGeom prst="rect">
            <a:avLst/>
          </a:prstGeom>
          <a:noFill/>
        </p:spPr>
        <p:txBody>
          <a:bodyPr wrap="square" rtlCol="0">
            <a:spAutoFit/>
          </a:bodyPr>
          <a:lstStyle/>
          <a:p>
            <a:pPr marL="285750" indent="-285750">
              <a:buFont typeface="Arial" panose="020B0604020202020204" pitchFamily="34" charset="0"/>
              <a:buChar char="•"/>
            </a:pPr>
            <a:r>
              <a:rPr lang="en-US"/>
              <a:t>The Heat Leak calculation for a Cryogenic, Jacketed, Extended Shaft Pump Assembly can be assembled within one tab of an XCEL Spreadsheet.  Once modeled, compiled, and assembled, the Heat Leak calculation can be adopted to numerous Cryogenic fluids and Cryogenic Pump Assembly geometries.  The calculated Heat Leak results are reasonably close to calculations provided by more sophisticated engineering analysis programs such as ANSYS</a:t>
            </a:r>
            <a:r>
              <a:rPr lang="en-US" baseline="30000">
                <a:sym typeface="Symbol" panose="05050102010706020507" pitchFamily="18" charset="2"/>
              </a:rPr>
              <a:t></a:t>
            </a:r>
            <a:r>
              <a:rPr lang="en-US"/>
              <a:t> Finite Element Analysis (FEA). This relatively straight forward, one dimensional Heat Leak analysis method presented provides reliable first-pass estimates that assist in design optimization by achieving similar accuracy while being faster and easier to implement, making the method an ideal tool for early design evaluation.</a:t>
            </a:r>
          </a:p>
        </p:txBody>
      </p:sp>
      <p:pic>
        <p:nvPicPr>
          <p:cNvPr id="4" name="Picture 3">
            <a:extLst>
              <a:ext uri="{FF2B5EF4-FFF2-40B4-BE49-F238E27FC236}">
                <a16:creationId xmlns:a16="http://schemas.microsoft.com/office/drawing/2014/main" id="{E70452E2-8489-3A44-1A0D-EBA0359840EE}"/>
              </a:ext>
            </a:extLst>
          </p:cNvPr>
          <p:cNvPicPr>
            <a:picLocks noChangeAspect="1"/>
          </p:cNvPicPr>
          <p:nvPr/>
        </p:nvPicPr>
        <p:blipFill>
          <a:blip r:embed="rId2"/>
          <a:stretch>
            <a:fillRect/>
          </a:stretch>
        </p:blipFill>
        <p:spPr>
          <a:xfrm>
            <a:off x="4891366" y="2743200"/>
            <a:ext cx="1935003" cy="3200400"/>
          </a:xfrm>
          <a:prstGeom prst="rect">
            <a:avLst/>
          </a:prstGeom>
        </p:spPr>
      </p:pic>
    </p:spTree>
    <p:extLst>
      <p:ext uri="{BB962C8B-B14F-4D97-AF65-F5344CB8AC3E}">
        <p14:creationId xmlns:p14="http://schemas.microsoft.com/office/powerpoint/2010/main" val="399458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467E-323D-3EE0-9116-87A437BC9509}"/>
              </a:ext>
            </a:extLst>
          </p:cNvPr>
          <p:cNvSpPr>
            <a:spLocks noGrp="1"/>
          </p:cNvSpPr>
          <p:nvPr>
            <p:ph type="title"/>
          </p:nvPr>
        </p:nvSpPr>
        <p:spPr>
          <a:xfrm>
            <a:off x="231444" y="64923"/>
            <a:ext cx="11579556" cy="582526"/>
          </a:xfrm>
        </p:spPr>
        <p:txBody>
          <a:bodyPr/>
          <a:lstStyle/>
          <a:p>
            <a:r>
              <a:rPr lang="en-US"/>
              <a:t>The Subject </a:t>
            </a:r>
            <a:r>
              <a:rPr lang="en-US" dirty="0"/>
              <a:t>Cryogenic, Extended Shaft Pump Assembly</a:t>
            </a:r>
          </a:p>
        </p:txBody>
      </p:sp>
      <p:pic>
        <p:nvPicPr>
          <p:cNvPr id="6" name="Picture 5">
            <a:extLst>
              <a:ext uri="{FF2B5EF4-FFF2-40B4-BE49-F238E27FC236}">
                <a16:creationId xmlns:a16="http://schemas.microsoft.com/office/drawing/2014/main" id="{59A0E4B8-621C-5E4D-21AA-4E7522E068F8}"/>
              </a:ext>
            </a:extLst>
          </p:cNvPr>
          <p:cNvPicPr>
            <a:picLocks noChangeAspect="1"/>
          </p:cNvPicPr>
          <p:nvPr/>
        </p:nvPicPr>
        <p:blipFill>
          <a:blip r:embed="rId2"/>
          <a:stretch>
            <a:fillRect/>
          </a:stretch>
        </p:blipFill>
        <p:spPr>
          <a:xfrm>
            <a:off x="1524000" y="914400"/>
            <a:ext cx="2330570" cy="3854648"/>
          </a:xfrm>
          <a:prstGeom prst="rect">
            <a:avLst/>
          </a:prstGeom>
        </p:spPr>
      </p:pic>
      <p:pic>
        <p:nvPicPr>
          <p:cNvPr id="8" name="Picture 7">
            <a:extLst>
              <a:ext uri="{FF2B5EF4-FFF2-40B4-BE49-F238E27FC236}">
                <a16:creationId xmlns:a16="http://schemas.microsoft.com/office/drawing/2014/main" id="{C6E68F32-B03C-6B4C-AC0E-EA57612DF017}"/>
              </a:ext>
            </a:extLst>
          </p:cNvPr>
          <p:cNvPicPr>
            <a:picLocks noChangeAspect="1"/>
          </p:cNvPicPr>
          <p:nvPr/>
        </p:nvPicPr>
        <p:blipFill>
          <a:blip r:embed="rId3"/>
          <a:stretch>
            <a:fillRect/>
          </a:stretch>
        </p:blipFill>
        <p:spPr>
          <a:xfrm>
            <a:off x="4495800" y="1143000"/>
            <a:ext cx="5162815" cy="3873699"/>
          </a:xfrm>
          <a:prstGeom prst="rect">
            <a:avLst/>
          </a:prstGeom>
        </p:spPr>
      </p:pic>
    </p:spTree>
    <p:extLst>
      <p:ext uri="{BB962C8B-B14F-4D97-AF65-F5344CB8AC3E}">
        <p14:creationId xmlns:p14="http://schemas.microsoft.com/office/powerpoint/2010/main" val="202617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5A51-30A3-C158-7BE0-27ECCF9B9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0703A-702C-FB26-8C84-2A67FCAA5F5E}"/>
              </a:ext>
            </a:extLst>
          </p:cNvPr>
          <p:cNvSpPr>
            <a:spLocks noGrp="1"/>
          </p:cNvSpPr>
          <p:nvPr>
            <p:ph type="title"/>
          </p:nvPr>
        </p:nvSpPr>
        <p:spPr>
          <a:xfrm>
            <a:off x="231444" y="64923"/>
            <a:ext cx="11579556" cy="582526"/>
          </a:xfrm>
        </p:spPr>
        <p:txBody>
          <a:bodyPr/>
          <a:lstStyle/>
          <a:p>
            <a:r>
              <a:rPr lang="en-US"/>
              <a:t>Thermal Acoustic Oscillation (TAO) Shields</a:t>
            </a:r>
            <a:endParaRPr lang="en-US" dirty="0"/>
          </a:p>
        </p:txBody>
      </p:sp>
      <p:grpSp>
        <p:nvGrpSpPr>
          <p:cNvPr id="10" name="Group 9">
            <a:extLst>
              <a:ext uri="{FF2B5EF4-FFF2-40B4-BE49-F238E27FC236}">
                <a16:creationId xmlns:a16="http://schemas.microsoft.com/office/drawing/2014/main" id="{E6DA9696-B9BB-5CC5-F003-5E32BC635467}"/>
              </a:ext>
            </a:extLst>
          </p:cNvPr>
          <p:cNvGrpSpPr/>
          <p:nvPr/>
        </p:nvGrpSpPr>
        <p:grpSpPr>
          <a:xfrm>
            <a:off x="3514592" y="1143000"/>
            <a:ext cx="5162815" cy="3873699"/>
            <a:chOff x="3514592" y="1143000"/>
            <a:chExt cx="5162815" cy="3873699"/>
          </a:xfrm>
        </p:grpSpPr>
        <p:pic>
          <p:nvPicPr>
            <p:cNvPr id="8" name="Picture 7">
              <a:extLst>
                <a:ext uri="{FF2B5EF4-FFF2-40B4-BE49-F238E27FC236}">
                  <a16:creationId xmlns:a16="http://schemas.microsoft.com/office/drawing/2014/main" id="{DEBEA3C4-5019-574A-0A98-DC8D9AE298A4}"/>
                </a:ext>
              </a:extLst>
            </p:cNvPr>
            <p:cNvPicPr>
              <a:picLocks noChangeAspect="1"/>
            </p:cNvPicPr>
            <p:nvPr/>
          </p:nvPicPr>
          <p:blipFill>
            <a:blip r:embed="rId2"/>
            <a:stretch>
              <a:fillRect/>
            </a:stretch>
          </p:blipFill>
          <p:spPr>
            <a:xfrm>
              <a:off x="3514592" y="1143000"/>
              <a:ext cx="5162815" cy="3873699"/>
            </a:xfrm>
            <a:prstGeom prst="rect">
              <a:avLst/>
            </a:prstGeom>
          </p:spPr>
        </p:pic>
        <p:sp>
          <p:nvSpPr>
            <p:cNvPr id="5" name="Arc 4">
              <a:extLst>
                <a:ext uri="{FF2B5EF4-FFF2-40B4-BE49-F238E27FC236}">
                  <a16:creationId xmlns:a16="http://schemas.microsoft.com/office/drawing/2014/main" id="{488B054C-7444-E8D2-1091-FA5A42CEFC37}"/>
                </a:ext>
              </a:extLst>
            </p:cNvPr>
            <p:cNvSpPr/>
            <p:nvPr/>
          </p:nvSpPr>
          <p:spPr>
            <a:xfrm rot="10800000">
              <a:off x="5410200" y="1427584"/>
              <a:ext cx="457200" cy="1371600"/>
            </a:xfrm>
            <a:prstGeom prst="arc">
              <a:avLst>
                <a:gd name="adj1" fmla="val 16200000"/>
                <a:gd name="adj2" fmla="val 5196685"/>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04641BF5-97E6-D68E-A419-0D087AB3A5CF}"/>
                </a:ext>
              </a:extLst>
            </p:cNvPr>
            <p:cNvSpPr/>
            <p:nvPr/>
          </p:nvSpPr>
          <p:spPr>
            <a:xfrm>
              <a:off x="6096000" y="1427585"/>
              <a:ext cx="457200" cy="1371600"/>
            </a:xfrm>
            <a:prstGeom prst="arc">
              <a:avLst>
                <a:gd name="adj1" fmla="val 16200000"/>
                <a:gd name="adj2" fmla="val 5196685"/>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a:extLst>
              <a:ext uri="{FF2B5EF4-FFF2-40B4-BE49-F238E27FC236}">
                <a16:creationId xmlns:a16="http://schemas.microsoft.com/office/drawing/2014/main" id="{8139B3A2-B4DD-67AE-0ACF-EC2CFCF781DF}"/>
              </a:ext>
            </a:extLst>
          </p:cNvPr>
          <p:cNvSpPr txBox="1"/>
          <p:nvPr/>
        </p:nvSpPr>
        <p:spPr>
          <a:xfrm>
            <a:off x="674977" y="1143000"/>
            <a:ext cx="2971800" cy="3970318"/>
          </a:xfrm>
          <a:prstGeom prst="rect">
            <a:avLst/>
          </a:prstGeom>
          <a:noFill/>
        </p:spPr>
        <p:txBody>
          <a:bodyPr wrap="square" rtlCol="0">
            <a:spAutoFit/>
          </a:bodyPr>
          <a:lstStyle/>
          <a:p>
            <a:r>
              <a:rPr lang="en-US"/>
              <a:t>The shields shown in the Cryogenic Pump Assembly extended shaft are what are known as </a:t>
            </a:r>
            <a:r>
              <a:rPr lang="en-US">
                <a:solidFill>
                  <a:srgbClr val="000099"/>
                </a:solidFill>
              </a:rPr>
              <a:t>Thermal Acoustic Oscillation (TAO) shields </a:t>
            </a:r>
            <a:r>
              <a:rPr lang="en-US"/>
              <a:t>which prevent any notable circulation of Hot Helium Gas circulating from the hot Pump Mounting Plate and motor cavity, carrying heat down to the Liquified Helium.  TAO can increase the magnitude of Heat Leak by up to 4 times or more.</a:t>
            </a:r>
          </a:p>
        </p:txBody>
      </p:sp>
      <p:sp>
        <p:nvSpPr>
          <p:cNvPr id="3" name="TextBox 2">
            <a:extLst>
              <a:ext uri="{FF2B5EF4-FFF2-40B4-BE49-F238E27FC236}">
                <a16:creationId xmlns:a16="http://schemas.microsoft.com/office/drawing/2014/main" id="{6CA715F4-65CB-A642-622C-E90CE44DD04D}"/>
              </a:ext>
            </a:extLst>
          </p:cNvPr>
          <p:cNvSpPr txBox="1"/>
          <p:nvPr/>
        </p:nvSpPr>
        <p:spPr>
          <a:xfrm>
            <a:off x="9002422" y="647449"/>
            <a:ext cx="2579978" cy="5632311"/>
          </a:xfrm>
          <a:prstGeom prst="rect">
            <a:avLst/>
          </a:prstGeom>
          <a:noFill/>
        </p:spPr>
        <p:txBody>
          <a:bodyPr wrap="square" rtlCol="0">
            <a:spAutoFit/>
          </a:bodyPr>
          <a:lstStyle/>
          <a:p>
            <a:r>
              <a:rPr lang="en-US"/>
              <a:t>A large axial temperature gradient can cause the cold gas inside the extended shaft to rapidly expand. This expanding gas then pushes the warmed gas into the cold impeller  end of of the extended shaft. If the driving inertial force is large enough, a low pressure is generated in the warm end of the extended shaft. The existence of such a low pressure near the warm end leads to the reverse flow of cold dense gas back towards the warm end. </a:t>
            </a:r>
          </a:p>
        </p:txBody>
      </p:sp>
      <p:sp>
        <p:nvSpPr>
          <p:cNvPr id="4" name="TextBox 3">
            <a:extLst>
              <a:ext uri="{FF2B5EF4-FFF2-40B4-BE49-F238E27FC236}">
                <a16:creationId xmlns:a16="http://schemas.microsoft.com/office/drawing/2014/main" id="{F1FAC319-DC8C-8686-4608-76EAC904184E}"/>
              </a:ext>
            </a:extLst>
          </p:cNvPr>
          <p:cNvSpPr txBox="1"/>
          <p:nvPr/>
        </p:nvSpPr>
        <p:spPr>
          <a:xfrm>
            <a:off x="701414" y="5261819"/>
            <a:ext cx="7975993" cy="923330"/>
          </a:xfrm>
          <a:prstGeom prst="rect">
            <a:avLst/>
          </a:prstGeom>
          <a:noFill/>
        </p:spPr>
        <p:txBody>
          <a:bodyPr wrap="square" rtlCol="0">
            <a:spAutoFit/>
          </a:bodyPr>
          <a:lstStyle/>
          <a:p>
            <a:r>
              <a:rPr lang="en-US"/>
              <a:t>In the absence of TAO, </a:t>
            </a:r>
            <a:r>
              <a:rPr lang="en-US" u="sng"/>
              <a:t>convection</a:t>
            </a:r>
            <a:r>
              <a:rPr lang="en-US"/>
              <a:t> is the heat transfer through the movement of fluids (liquids or gases), where warmer, less dense fluid rises and cooler, denser fluid sinks, creating currents. The shields shown also act as anti-convection shields.</a:t>
            </a:r>
          </a:p>
        </p:txBody>
      </p:sp>
    </p:spTree>
    <p:extLst>
      <p:ext uri="{BB962C8B-B14F-4D97-AF65-F5344CB8AC3E}">
        <p14:creationId xmlns:p14="http://schemas.microsoft.com/office/powerpoint/2010/main" val="800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0468-BBB9-605A-943F-DBBC8292C9A6}"/>
              </a:ext>
            </a:extLst>
          </p:cNvPr>
          <p:cNvSpPr>
            <a:spLocks noGrp="1"/>
          </p:cNvSpPr>
          <p:nvPr>
            <p:ph type="title"/>
          </p:nvPr>
        </p:nvSpPr>
        <p:spPr/>
        <p:txBody>
          <a:bodyPr/>
          <a:lstStyle/>
          <a:p>
            <a:r>
              <a:rPr lang="en-US" dirty="0"/>
              <a:t>Definition of Variables:</a:t>
            </a:r>
          </a:p>
        </p:txBody>
      </p:sp>
      <p:sp>
        <p:nvSpPr>
          <p:cNvPr id="3" name="TextBox 2">
            <a:extLst>
              <a:ext uri="{FF2B5EF4-FFF2-40B4-BE49-F238E27FC236}">
                <a16:creationId xmlns:a16="http://schemas.microsoft.com/office/drawing/2014/main" id="{5D7A252B-0B96-2351-8992-CD134EF9ED68}"/>
              </a:ext>
            </a:extLst>
          </p:cNvPr>
          <p:cNvSpPr txBox="1"/>
          <p:nvPr/>
        </p:nvSpPr>
        <p:spPr>
          <a:xfrm>
            <a:off x="231444" y="1155680"/>
            <a:ext cx="4950156" cy="3970318"/>
          </a:xfrm>
          <a:prstGeom prst="rect">
            <a:avLst/>
          </a:prstGeom>
          <a:noFill/>
        </p:spPr>
        <p:txBody>
          <a:bodyPr wrap="square" rtlCol="0">
            <a:spAutoFit/>
          </a:bodyPr>
          <a:lstStyle/>
          <a:p>
            <a:r>
              <a:rPr lang="en-US" b="1" dirty="0"/>
              <a:t>English Units</a:t>
            </a:r>
            <a:r>
              <a:rPr lang="en-US" dirty="0"/>
              <a:t>:</a:t>
            </a:r>
          </a:p>
          <a:p>
            <a:endParaRPr lang="en-US" dirty="0"/>
          </a:p>
          <a:p>
            <a:r>
              <a:rPr lang="en-US" dirty="0"/>
              <a:t>Thermal Conductivity of Material– </a:t>
            </a:r>
            <a:r>
              <a:rPr lang="en-US" b="1" dirty="0">
                <a:solidFill>
                  <a:srgbClr val="0000CC"/>
                </a:solidFill>
              </a:rPr>
              <a:t>K</a:t>
            </a:r>
            <a:r>
              <a:rPr lang="en-US" dirty="0"/>
              <a:t>, BTU/[hr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ft</a:t>
            </a:r>
            <a:r>
              <a:rPr lang="en-US" baseline="30000" dirty="0"/>
              <a:t>2</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°F/ft]</a:t>
            </a:r>
          </a:p>
          <a:p>
            <a:endParaRPr lang="en-US" dirty="0"/>
          </a:p>
          <a:p>
            <a:r>
              <a:rPr lang="en-US" dirty="0"/>
              <a:t>Cross Sectional Area – </a:t>
            </a:r>
            <a:r>
              <a:rPr lang="en-US" b="1" dirty="0">
                <a:solidFill>
                  <a:srgbClr val="0000CC"/>
                </a:solidFill>
              </a:rPr>
              <a:t>A</a:t>
            </a:r>
            <a:r>
              <a:rPr lang="en-US"/>
              <a:t>, inches</a:t>
            </a:r>
            <a:r>
              <a:rPr lang="en-US" baseline="30000"/>
              <a:t>2</a:t>
            </a:r>
            <a:r>
              <a:rPr lang="en-US"/>
              <a:t> or ft</a:t>
            </a:r>
            <a:r>
              <a:rPr lang="en-US" baseline="30000"/>
              <a:t>2</a:t>
            </a:r>
            <a:endParaRPr lang="en-US" baseline="30000" dirty="0"/>
          </a:p>
          <a:p>
            <a:endParaRPr lang="en-US" dirty="0"/>
          </a:p>
          <a:p>
            <a:r>
              <a:rPr lang="en-US" dirty="0"/>
              <a:t>Length From Mounting Flange </a:t>
            </a:r>
            <a:r>
              <a:rPr lang="en-US"/>
              <a:t>to behind the Pump Impeller </a:t>
            </a:r>
            <a:r>
              <a:rPr lang="en-US" dirty="0"/>
              <a:t>– </a:t>
            </a:r>
            <a:r>
              <a:rPr lang="en-US" b="1" dirty="0">
                <a:solidFill>
                  <a:srgbClr val="0000CC"/>
                </a:solidFill>
              </a:rPr>
              <a:t>L</a:t>
            </a:r>
            <a:r>
              <a:rPr lang="en-US" dirty="0"/>
              <a:t>, inches</a:t>
            </a:r>
          </a:p>
          <a:p>
            <a:endParaRPr lang="en-US" dirty="0"/>
          </a:p>
          <a:p>
            <a:r>
              <a:rPr lang="en-US" dirty="0"/>
              <a:t>Temperature Difference Between Mounting Plate Temperature and the Process Helium – d</a:t>
            </a:r>
            <a:r>
              <a:rPr lang="en-US" b="1" dirty="0">
                <a:solidFill>
                  <a:srgbClr val="0000CC"/>
                </a:solidFill>
              </a:rPr>
              <a:t>T</a:t>
            </a:r>
            <a:r>
              <a:rPr lang="en-US" dirty="0"/>
              <a:t>, °F</a:t>
            </a:r>
          </a:p>
          <a:p>
            <a:endParaRPr lang="en-US" dirty="0"/>
          </a:p>
          <a:p>
            <a:r>
              <a:rPr lang="en-US" dirty="0"/>
              <a:t>Heat Transferred – </a:t>
            </a:r>
            <a:r>
              <a:rPr lang="en-US" b="1" dirty="0">
                <a:solidFill>
                  <a:srgbClr val="0000CC"/>
                </a:solidFill>
              </a:rPr>
              <a:t>Q</a:t>
            </a:r>
            <a:r>
              <a:rPr lang="en-US" dirty="0"/>
              <a:t>, Watts</a:t>
            </a:r>
          </a:p>
        </p:txBody>
      </p:sp>
      <p:sp>
        <p:nvSpPr>
          <p:cNvPr id="4" name="TextBox 3">
            <a:extLst>
              <a:ext uri="{FF2B5EF4-FFF2-40B4-BE49-F238E27FC236}">
                <a16:creationId xmlns:a16="http://schemas.microsoft.com/office/drawing/2014/main" id="{7300C2B9-7A90-4D34-2C5B-7BE4AA61B1E7}"/>
              </a:ext>
            </a:extLst>
          </p:cNvPr>
          <p:cNvSpPr txBox="1"/>
          <p:nvPr/>
        </p:nvSpPr>
        <p:spPr>
          <a:xfrm>
            <a:off x="5796888" y="1143000"/>
            <a:ext cx="4950156" cy="3693319"/>
          </a:xfrm>
          <a:prstGeom prst="rect">
            <a:avLst/>
          </a:prstGeom>
          <a:noFill/>
        </p:spPr>
        <p:txBody>
          <a:bodyPr wrap="square" rtlCol="0">
            <a:spAutoFit/>
          </a:bodyPr>
          <a:lstStyle/>
          <a:p>
            <a:r>
              <a:rPr lang="en-US" b="1" dirty="0"/>
              <a:t>Metric Units</a:t>
            </a:r>
            <a:r>
              <a:rPr lang="en-US" dirty="0"/>
              <a:t>:</a:t>
            </a:r>
          </a:p>
          <a:p>
            <a:endParaRPr lang="en-US" dirty="0"/>
          </a:p>
          <a:p>
            <a:r>
              <a:rPr lang="en-US" dirty="0"/>
              <a:t>Thermal Conductivity of Material– </a:t>
            </a:r>
            <a:r>
              <a:rPr lang="en-US" b="1" dirty="0">
                <a:solidFill>
                  <a:srgbClr val="0000CC"/>
                </a:solidFill>
              </a:rPr>
              <a:t>K</a:t>
            </a:r>
            <a:r>
              <a:rPr lang="en-US" dirty="0"/>
              <a:t>, Watts/[m</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K]</a:t>
            </a:r>
          </a:p>
          <a:p>
            <a:endParaRPr lang="en-US" dirty="0"/>
          </a:p>
          <a:p>
            <a:r>
              <a:rPr lang="en-US" dirty="0"/>
              <a:t>Cross Sectional Area – </a:t>
            </a:r>
            <a:r>
              <a:rPr lang="en-US" b="1" dirty="0">
                <a:solidFill>
                  <a:srgbClr val="0000CC"/>
                </a:solidFill>
              </a:rPr>
              <a:t>A</a:t>
            </a:r>
            <a:r>
              <a:rPr lang="en-US" dirty="0"/>
              <a:t>, cm</a:t>
            </a:r>
            <a:r>
              <a:rPr lang="en-US" baseline="30000" dirty="0"/>
              <a:t>2</a:t>
            </a:r>
          </a:p>
          <a:p>
            <a:endParaRPr lang="en-US" dirty="0"/>
          </a:p>
          <a:p>
            <a:r>
              <a:rPr lang="en-US"/>
              <a:t>Length From Mounting Flange to behind the Pump Impeller – </a:t>
            </a:r>
            <a:r>
              <a:rPr lang="en-US" b="1" dirty="0">
                <a:solidFill>
                  <a:srgbClr val="0000CC"/>
                </a:solidFill>
              </a:rPr>
              <a:t>L</a:t>
            </a:r>
            <a:r>
              <a:rPr lang="en-US" dirty="0"/>
              <a:t>, cm or meters</a:t>
            </a:r>
          </a:p>
          <a:p>
            <a:endParaRPr lang="en-US" dirty="0"/>
          </a:p>
          <a:p>
            <a:r>
              <a:rPr lang="en-US" dirty="0"/>
              <a:t>Temperature Difference Between Mounting Plate Temperature and the Process Helium – d</a:t>
            </a:r>
            <a:r>
              <a:rPr lang="en-US" b="1" dirty="0">
                <a:solidFill>
                  <a:srgbClr val="0000CC"/>
                </a:solidFill>
              </a:rPr>
              <a:t>T</a:t>
            </a:r>
            <a:r>
              <a:rPr lang="en-US" dirty="0"/>
              <a:t>, K</a:t>
            </a:r>
          </a:p>
          <a:p>
            <a:endParaRPr lang="en-US" dirty="0"/>
          </a:p>
          <a:p>
            <a:r>
              <a:rPr lang="en-US" dirty="0"/>
              <a:t>Heat Transferred – </a:t>
            </a:r>
            <a:r>
              <a:rPr lang="en-US" b="1" dirty="0">
                <a:solidFill>
                  <a:srgbClr val="0000CC"/>
                </a:solidFill>
              </a:rPr>
              <a:t>Q</a:t>
            </a:r>
            <a:r>
              <a:rPr lang="en-US" dirty="0"/>
              <a:t>, Watts</a:t>
            </a:r>
          </a:p>
        </p:txBody>
      </p:sp>
      <p:sp>
        <p:nvSpPr>
          <p:cNvPr id="5" name="TextBox 4">
            <a:extLst>
              <a:ext uri="{FF2B5EF4-FFF2-40B4-BE49-F238E27FC236}">
                <a16:creationId xmlns:a16="http://schemas.microsoft.com/office/drawing/2014/main" id="{D44CF79D-4E97-AC9D-0F88-18D0A5404380}"/>
              </a:ext>
            </a:extLst>
          </p:cNvPr>
          <p:cNvSpPr txBox="1"/>
          <p:nvPr/>
        </p:nvSpPr>
        <p:spPr>
          <a:xfrm>
            <a:off x="381000" y="5200471"/>
            <a:ext cx="10366044" cy="923330"/>
          </a:xfrm>
          <a:prstGeom prst="rect">
            <a:avLst/>
          </a:prstGeom>
          <a:noFill/>
        </p:spPr>
        <p:txBody>
          <a:bodyPr wrap="square" rtlCol="0">
            <a:spAutoFit/>
          </a:bodyPr>
          <a:lstStyle/>
          <a:p>
            <a:r>
              <a:rPr lang="en-US" dirty="0"/>
              <a:t>The equation for Heat Transfer (</a:t>
            </a:r>
            <a:r>
              <a:rPr lang="en-US" b="1" dirty="0">
                <a:solidFill>
                  <a:srgbClr val="0000CC"/>
                </a:solidFill>
              </a:rPr>
              <a:t>Q</a:t>
            </a:r>
            <a:r>
              <a:rPr lang="en-US" dirty="0"/>
              <a:t>) is then:</a:t>
            </a:r>
          </a:p>
          <a:p>
            <a:endParaRPr lang="en-US" dirty="0"/>
          </a:p>
          <a:p>
            <a:r>
              <a:rPr lang="en-US" b="1" dirty="0">
                <a:solidFill>
                  <a:srgbClr val="0000CC"/>
                </a:solidFill>
              </a:rPr>
              <a:t>Q</a:t>
            </a:r>
            <a:r>
              <a:rPr lang="en-US" dirty="0"/>
              <a:t> = </a:t>
            </a:r>
            <a:r>
              <a:rPr lang="en-US" b="1" dirty="0">
                <a:solidFill>
                  <a:srgbClr val="0000CC"/>
                </a:solidFill>
              </a:rPr>
              <a:t>A</a:t>
            </a:r>
            <a:r>
              <a:rPr lang="en-US" dirty="0"/>
              <a:t>/</a:t>
            </a:r>
            <a:r>
              <a:rPr lang="en-US" b="1" dirty="0">
                <a:solidFill>
                  <a:srgbClr val="0000CC"/>
                </a:solidFill>
              </a:rPr>
              <a:t>L</a:t>
            </a:r>
            <a:r>
              <a:rPr lang="en-US" dirty="0"/>
              <a:t> x </a:t>
            </a:r>
            <a:r>
              <a:rPr lang="en-US" b="1" dirty="0">
                <a:sym typeface="Symbol" panose="05050102010706020507" pitchFamily="18" charset="2"/>
              </a:rPr>
              <a:t></a:t>
            </a:r>
            <a:r>
              <a:rPr lang="en-US" dirty="0">
                <a:sym typeface="Symbol" panose="05050102010706020507" pitchFamily="18" charset="2"/>
              </a:rPr>
              <a:t> </a:t>
            </a:r>
            <a:r>
              <a:rPr lang="en-US" b="1" dirty="0">
                <a:solidFill>
                  <a:srgbClr val="0000CC"/>
                </a:solidFill>
                <a:sym typeface="Symbol" panose="05050102010706020507" pitchFamily="18" charset="2"/>
              </a:rPr>
              <a:t>K</a:t>
            </a:r>
            <a:r>
              <a:rPr lang="en-US" dirty="0">
                <a:sym typeface="Symbol" panose="05050102010706020507" pitchFamily="18" charset="2"/>
              </a:rPr>
              <a:t>(</a:t>
            </a:r>
            <a:r>
              <a:rPr lang="en-US" b="1" dirty="0">
                <a:solidFill>
                  <a:srgbClr val="0000CC"/>
                </a:solidFill>
                <a:sym typeface="Symbol" panose="05050102010706020507" pitchFamily="18" charset="2"/>
              </a:rPr>
              <a:t>T</a:t>
            </a:r>
            <a:r>
              <a:rPr lang="en-US" dirty="0">
                <a:sym typeface="Symbol" panose="05050102010706020507" pitchFamily="18" charset="2"/>
              </a:rPr>
              <a:t>) d</a:t>
            </a:r>
            <a:r>
              <a:rPr lang="en-US" b="1" dirty="0">
                <a:solidFill>
                  <a:srgbClr val="0000CC"/>
                </a:solidFill>
                <a:sym typeface="Symbol" panose="05050102010706020507" pitchFamily="18" charset="2"/>
              </a:rPr>
              <a:t>T</a:t>
            </a:r>
            <a:r>
              <a:rPr lang="en-US" dirty="0">
                <a:solidFill>
                  <a:srgbClr val="0000CC"/>
                </a:solidFill>
                <a:sym typeface="Symbol" panose="05050102010706020507" pitchFamily="18" charset="2"/>
              </a:rPr>
              <a:t>  </a:t>
            </a:r>
            <a:r>
              <a:rPr lang="en-US" dirty="0">
                <a:sym typeface="Symbol" panose="05050102010706020507" pitchFamily="18" charset="2"/>
              </a:rPr>
              <a:t>where the heat transfer coefficient </a:t>
            </a:r>
            <a:r>
              <a:rPr lang="en-US" b="1" dirty="0">
                <a:solidFill>
                  <a:srgbClr val="0000CC"/>
                </a:solidFill>
                <a:sym typeface="Symbol" panose="05050102010706020507" pitchFamily="18" charset="2"/>
              </a:rPr>
              <a:t>K</a:t>
            </a:r>
            <a:r>
              <a:rPr lang="en-US" dirty="0">
                <a:sym typeface="Symbol" panose="05050102010706020507" pitchFamily="18" charset="2"/>
              </a:rPr>
              <a:t> changes with the change in temperature </a:t>
            </a:r>
            <a:r>
              <a:rPr lang="en-US" b="1">
                <a:solidFill>
                  <a:srgbClr val="0000CC"/>
                </a:solidFill>
                <a:sym typeface="Symbol" panose="05050102010706020507" pitchFamily="18" charset="2"/>
              </a:rPr>
              <a:t>T</a:t>
            </a:r>
            <a:r>
              <a:rPr lang="en-US">
                <a:sym typeface="Symbol" panose="05050102010706020507" pitchFamily="18" charset="2"/>
              </a:rPr>
              <a:t> across ‘</a:t>
            </a:r>
            <a:r>
              <a:rPr lang="en-US" b="1">
                <a:solidFill>
                  <a:srgbClr val="0000CC"/>
                </a:solidFill>
                <a:sym typeface="Symbol" panose="05050102010706020507" pitchFamily="18" charset="2"/>
              </a:rPr>
              <a:t>L</a:t>
            </a:r>
            <a:r>
              <a:rPr lang="en-US">
                <a:sym typeface="Symbol" panose="05050102010706020507" pitchFamily="18" charset="2"/>
              </a:rPr>
              <a:t>’.</a:t>
            </a:r>
            <a:r>
              <a:rPr lang="en-US">
                <a:solidFill>
                  <a:srgbClr val="0000CC"/>
                </a:solidFill>
                <a:sym typeface="Symbol" panose="05050102010706020507" pitchFamily="18" charset="2"/>
              </a:rPr>
              <a:t> </a:t>
            </a:r>
            <a:endParaRPr lang="en-US" b="1" dirty="0">
              <a:solidFill>
                <a:srgbClr val="0000CC"/>
              </a:solidFill>
            </a:endParaRPr>
          </a:p>
        </p:txBody>
      </p:sp>
    </p:spTree>
    <p:extLst>
      <p:ext uri="{BB962C8B-B14F-4D97-AF65-F5344CB8AC3E}">
        <p14:creationId xmlns:p14="http://schemas.microsoft.com/office/powerpoint/2010/main" val="216426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B43EE-14EE-FBEC-E2A8-9096C2ABD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4F405-6FA4-32C0-4563-3C056D7E01B5}"/>
              </a:ext>
            </a:extLst>
          </p:cNvPr>
          <p:cNvSpPr>
            <a:spLocks noGrp="1"/>
          </p:cNvSpPr>
          <p:nvPr>
            <p:ph type="title"/>
          </p:nvPr>
        </p:nvSpPr>
        <p:spPr/>
        <p:txBody>
          <a:bodyPr/>
          <a:lstStyle/>
          <a:p>
            <a:r>
              <a:rPr lang="en-US"/>
              <a:t>Unit Continuity of The Heat Leak Calculation:</a:t>
            </a:r>
            <a:endParaRPr lang="en-US" dirty="0"/>
          </a:p>
        </p:txBody>
      </p:sp>
      <p:sp>
        <p:nvSpPr>
          <p:cNvPr id="5" name="TextBox 4">
            <a:extLst>
              <a:ext uri="{FF2B5EF4-FFF2-40B4-BE49-F238E27FC236}">
                <a16:creationId xmlns:a16="http://schemas.microsoft.com/office/drawing/2014/main" id="{95CBA59F-9D25-BD8C-C310-619FEA4CCE6F}"/>
              </a:ext>
            </a:extLst>
          </p:cNvPr>
          <p:cNvSpPr txBox="1"/>
          <p:nvPr/>
        </p:nvSpPr>
        <p:spPr>
          <a:xfrm>
            <a:off x="381000" y="914400"/>
            <a:ext cx="9601200" cy="4524315"/>
          </a:xfrm>
          <a:prstGeom prst="rect">
            <a:avLst/>
          </a:prstGeom>
          <a:noFill/>
        </p:spPr>
        <p:txBody>
          <a:bodyPr wrap="square" rtlCol="0">
            <a:spAutoFit/>
          </a:bodyPr>
          <a:lstStyle/>
          <a:p>
            <a:r>
              <a:rPr lang="en-US" dirty="0"/>
              <a:t>The equation for Heat Transfer (</a:t>
            </a:r>
            <a:r>
              <a:rPr lang="en-US" b="1" dirty="0">
                <a:solidFill>
                  <a:srgbClr val="0000CC"/>
                </a:solidFill>
              </a:rPr>
              <a:t>Q</a:t>
            </a:r>
            <a:r>
              <a:rPr lang="en-US" dirty="0"/>
              <a:t>) (Heat Leak) is:</a:t>
            </a:r>
          </a:p>
          <a:p>
            <a:endParaRPr lang="en-US" dirty="0"/>
          </a:p>
          <a:p>
            <a:r>
              <a:rPr lang="en-US" b="1" dirty="0">
                <a:solidFill>
                  <a:srgbClr val="0000CC"/>
                </a:solidFill>
              </a:rPr>
              <a:t>Q</a:t>
            </a:r>
            <a:r>
              <a:rPr lang="en-US" dirty="0"/>
              <a:t> = </a:t>
            </a:r>
            <a:r>
              <a:rPr lang="en-US" b="1" dirty="0">
                <a:solidFill>
                  <a:srgbClr val="0000CC"/>
                </a:solidFill>
              </a:rPr>
              <a:t>A</a:t>
            </a:r>
            <a:r>
              <a:rPr lang="en-US" dirty="0"/>
              <a:t>/</a:t>
            </a:r>
            <a:r>
              <a:rPr lang="en-US" b="1" dirty="0">
                <a:solidFill>
                  <a:srgbClr val="0000CC"/>
                </a:solidFill>
              </a:rPr>
              <a:t>L</a:t>
            </a:r>
            <a:r>
              <a:rPr lang="en-US" dirty="0"/>
              <a:t> x </a:t>
            </a:r>
            <a:r>
              <a:rPr lang="en-US" b="1" dirty="0">
                <a:sym typeface="Symbol" panose="05050102010706020507" pitchFamily="18" charset="2"/>
              </a:rPr>
              <a:t></a:t>
            </a:r>
            <a:r>
              <a:rPr lang="en-US" dirty="0">
                <a:sym typeface="Symbol" panose="05050102010706020507" pitchFamily="18" charset="2"/>
              </a:rPr>
              <a:t> </a:t>
            </a:r>
            <a:r>
              <a:rPr lang="en-US" b="1" dirty="0">
                <a:solidFill>
                  <a:srgbClr val="0000CC"/>
                </a:solidFill>
                <a:sym typeface="Symbol" panose="05050102010706020507" pitchFamily="18" charset="2"/>
              </a:rPr>
              <a:t>K</a:t>
            </a:r>
            <a:r>
              <a:rPr lang="en-US" dirty="0">
                <a:sym typeface="Symbol" panose="05050102010706020507" pitchFamily="18" charset="2"/>
              </a:rPr>
              <a:t>(</a:t>
            </a:r>
            <a:r>
              <a:rPr lang="en-US" b="1" dirty="0">
                <a:solidFill>
                  <a:srgbClr val="0000CC"/>
                </a:solidFill>
                <a:sym typeface="Symbol" panose="05050102010706020507" pitchFamily="18" charset="2"/>
              </a:rPr>
              <a:t>T</a:t>
            </a:r>
            <a:r>
              <a:rPr lang="en-US" dirty="0">
                <a:sym typeface="Symbol" panose="05050102010706020507" pitchFamily="18" charset="2"/>
              </a:rPr>
              <a:t>) d</a:t>
            </a:r>
            <a:r>
              <a:rPr lang="en-US" b="1" dirty="0">
                <a:solidFill>
                  <a:srgbClr val="0000CC"/>
                </a:solidFill>
                <a:sym typeface="Symbol" panose="05050102010706020507" pitchFamily="18" charset="2"/>
              </a:rPr>
              <a:t>T</a:t>
            </a:r>
            <a:r>
              <a:rPr lang="en-US" dirty="0">
                <a:solidFill>
                  <a:srgbClr val="0000CC"/>
                </a:solidFill>
                <a:sym typeface="Symbol" panose="05050102010706020507" pitchFamily="18" charset="2"/>
              </a:rPr>
              <a:t>  </a:t>
            </a:r>
            <a:r>
              <a:rPr lang="en-US" dirty="0">
                <a:sym typeface="Symbol" panose="05050102010706020507" pitchFamily="18" charset="2"/>
              </a:rPr>
              <a:t>where the heat transfer coefficient </a:t>
            </a:r>
            <a:r>
              <a:rPr lang="en-US" b="1" dirty="0">
                <a:solidFill>
                  <a:srgbClr val="0000CC"/>
                </a:solidFill>
                <a:sym typeface="Symbol" panose="05050102010706020507" pitchFamily="18" charset="2"/>
              </a:rPr>
              <a:t>K</a:t>
            </a:r>
            <a:r>
              <a:rPr lang="en-US" dirty="0">
                <a:sym typeface="Symbol" panose="05050102010706020507" pitchFamily="18" charset="2"/>
              </a:rPr>
              <a:t> changes with the change in temperature </a:t>
            </a:r>
            <a:r>
              <a:rPr lang="en-US" b="1" dirty="0">
                <a:solidFill>
                  <a:srgbClr val="0000CC"/>
                </a:solidFill>
                <a:sym typeface="Symbol" panose="05050102010706020507" pitchFamily="18" charset="2"/>
              </a:rPr>
              <a:t>T</a:t>
            </a:r>
            <a:r>
              <a:rPr lang="en-US" dirty="0">
                <a:sym typeface="Symbol" panose="05050102010706020507" pitchFamily="18" charset="2"/>
              </a:rPr>
              <a:t> along the Heat Transfer Length ‘</a:t>
            </a:r>
            <a:r>
              <a:rPr lang="en-US" b="1" dirty="0">
                <a:solidFill>
                  <a:srgbClr val="000099"/>
                </a:solidFill>
                <a:sym typeface="Symbol" panose="05050102010706020507" pitchFamily="18" charset="2"/>
              </a:rPr>
              <a:t>L</a:t>
            </a:r>
            <a:r>
              <a:rPr lang="en-US" dirty="0">
                <a:sym typeface="Symbol" panose="05050102010706020507" pitchFamily="18" charset="2"/>
              </a:rPr>
              <a:t>’ .</a:t>
            </a:r>
          </a:p>
          <a:p>
            <a:endParaRPr lang="en-US" dirty="0">
              <a:solidFill>
                <a:srgbClr val="0000CC"/>
              </a:solidFill>
              <a:sym typeface="Symbol" panose="05050102010706020507" pitchFamily="18" charset="2"/>
            </a:endParaRPr>
          </a:p>
          <a:p>
            <a:r>
              <a:rPr lang="en-US" b="1" dirty="0">
                <a:solidFill>
                  <a:srgbClr val="0000CC"/>
                </a:solidFill>
                <a:sym typeface="Symbol" panose="05050102010706020507" pitchFamily="18" charset="2"/>
              </a:rPr>
              <a:t>Q</a:t>
            </a:r>
            <a:r>
              <a:rPr lang="en-US" dirty="0">
                <a:sym typeface="Symbol" panose="05050102010706020507" pitchFamily="18" charset="2"/>
              </a:rPr>
              <a:t> =</a:t>
            </a:r>
            <a:r>
              <a:rPr lang="en-US" dirty="0">
                <a:solidFill>
                  <a:srgbClr val="0000CC"/>
                </a:solidFill>
                <a:sym typeface="Symbol" panose="05050102010706020507" pitchFamily="18" charset="2"/>
              </a:rPr>
              <a:t>  Area:ft.</a:t>
            </a:r>
            <a:r>
              <a:rPr lang="en-US" baseline="30000" dirty="0">
                <a:solidFill>
                  <a:srgbClr val="0000CC"/>
                </a:solidFill>
                <a:sym typeface="Symbol" panose="05050102010706020507" pitchFamily="18" charset="2"/>
              </a:rPr>
              <a:t>2</a:t>
            </a:r>
            <a:r>
              <a:rPr lang="en-US" dirty="0">
                <a:solidFill>
                  <a:srgbClr val="0000CC"/>
                </a:solidFill>
                <a:sym typeface="Symbol" panose="05050102010706020507" pitchFamily="18" charset="2"/>
              </a:rPr>
              <a:t> </a:t>
            </a:r>
            <a:r>
              <a:rPr lang="en-US" dirty="0">
                <a:sym typeface="Symbol" panose="05050102010706020507" pitchFamily="18" charset="2"/>
              </a:rPr>
              <a:t>/</a:t>
            </a:r>
            <a:r>
              <a:rPr lang="en-US" dirty="0">
                <a:solidFill>
                  <a:srgbClr val="0000CC"/>
                </a:solidFill>
                <a:sym typeface="Symbol" panose="05050102010706020507" pitchFamily="18" charset="2"/>
              </a:rPr>
              <a:t> Length: in. x </a:t>
            </a:r>
            <a:r>
              <a:rPr lang="en-US" b="1" dirty="0">
                <a:sym typeface="Symbol" panose="05050102010706020507" pitchFamily="18" charset="2"/>
              </a:rPr>
              <a:t></a:t>
            </a:r>
            <a:r>
              <a:rPr lang="en-US" dirty="0">
                <a:sym typeface="Symbol" panose="05050102010706020507" pitchFamily="18" charset="2"/>
              </a:rPr>
              <a:t> </a:t>
            </a:r>
            <a:r>
              <a:rPr lang="en-US" b="1" dirty="0">
                <a:solidFill>
                  <a:srgbClr val="0000CC"/>
                </a:solidFill>
                <a:sym typeface="Symbol" panose="05050102010706020507" pitchFamily="18" charset="2"/>
              </a:rPr>
              <a:t>K</a:t>
            </a:r>
            <a:r>
              <a:rPr lang="en-US" dirty="0">
                <a:sym typeface="Symbol" panose="05050102010706020507" pitchFamily="18" charset="2"/>
              </a:rPr>
              <a:t>(</a:t>
            </a:r>
            <a:r>
              <a:rPr lang="en-US" b="1" dirty="0">
                <a:solidFill>
                  <a:srgbClr val="0000CC"/>
                </a:solidFill>
                <a:sym typeface="Symbol" panose="05050102010706020507" pitchFamily="18" charset="2"/>
              </a:rPr>
              <a:t>T</a:t>
            </a:r>
            <a:r>
              <a:rPr lang="en-US" dirty="0">
                <a:sym typeface="Symbol" panose="05050102010706020507" pitchFamily="18" charset="2"/>
              </a:rPr>
              <a:t>) d</a:t>
            </a:r>
            <a:r>
              <a:rPr lang="en-US" b="1" dirty="0">
                <a:solidFill>
                  <a:srgbClr val="000099"/>
                </a:solidFill>
                <a:sym typeface="Symbol" panose="05050102010706020507" pitchFamily="18" charset="2"/>
              </a:rPr>
              <a:t>T</a:t>
            </a:r>
            <a:r>
              <a:rPr lang="en-US" dirty="0">
                <a:sym typeface="Symbol" panose="05050102010706020507" pitchFamily="18" charset="2"/>
              </a:rPr>
              <a:t>: BTU/[HRft</a:t>
            </a:r>
            <a:r>
              <a:rPr lang="en-US" baseline="30000" dirty="0">
                <a:sym typeface="Symbol" panose="05050102010706020507" pitchFamily="18" charset="2"/>
              </a:rPr>
              <a:t>2</a:t>
            </a:r>
            <a:r>
              <a:rPr lang="en-US" dirty="0">
                <a:sym typeface="Symbol" panose="05050102010706020507" pitchFamily="18" charset="2"/>
              </a:rPr>
              <a:t>°F/ft] x (F)</a:t>
            </a:r>
          </a:p>
          <a:p>
            <a:endParaRPr lang="en-US" b="1" dirty="0">
              <a:solidFill>
                <a:srgbClr val="0000CC"/>
              </a:solidFill>
              <a:sym typeface="Symbol" panose="05050102010706020507" pitchFamily="18" charset="2"/>
            </a:endParaRPr>
          </a:p>
          <a:p>
            <a:r>
              <a:rPr lang="en-US" b="1" dirty="0">
                <a:sym typeface="Symbol" panose="05050102010706020507" pitchFamily="18" charset="2"/>
              </a:rPr>
              <a:t>Unit Continuity with Conversion Factors to Achieve Heat Leak </a:t>
            </a:r>
            <a:r>
              <a:rPr lang="en-US" b="1" dirty="0">
                <a:solidFill>
                  <a:srgbClr val="0000CC"/>
                </a:solidFill>
                <a:sym typeface="Symbol" panose="05050102010706020507" pitchFamily="18" charset="2"/>
              </a:rPr>
              <a:t>Q</a:t>
            </a:r>
            <a:r>
              <a:rPr lang="en-US" b="1" dirty="0">
                <a:sym typeface="Symbol" panose="05050102010706020507" pitchFamily="18" charset="2"/>
              </a:rPr>
              <a:t> in Watts (Joules/sec.):</a:t>
            </a:r>
          </a:p>
          <a:p>
            <a:endParaRPr lang="en-US" b="1" dirty="0">
              <a:sym typeface="Symbol" panose="05050102010706020507" pitchFamily="18" charset="2"/>
            </a:endParaRPr>
          </a:p>
          <a:p>
            <a:r>
              <a:rPr lang="en-US" b="1" dirty="0">
                <a:solidFill>
                  <a:srgbClr val="0000CC"/>
                </a:solidFill>
                <a:sym typeface="Symbol" panose="05050102010706020507" pitchFamily="18" charset="2"/>
              </a:rPr>
              <a:t>Q</a:t>
            </a:r>
            <a:r>
              <a:rPr lang="en-US" b="1" dirty="0">
                <a:sym typeface="Symbol" panose="05050102010706020507" pitchFamily="18" charset="2"/>
              </a:rPr>
              <a:t> </a:t>
            </a:r>
            <a:r>
              <a:rPr lang="en-US" dirty="0">
                <a:sym typeface="Symbol" panose="05050102010706020507" pitchFamily="18" charset="2"/>
              </a:rPr>
              <a:t>= ft</a:t>
            </a:r>
            <a:r>
              <a:rPr lang="en-US" baseline="30000" dirty="0">
                <a:sym typeface="Symbol" panose="05050102010706020507" pitchFamily="18" charset="2"/>
              </a:rPr>
              <a:t>2</a:t>
            </a:r>
            <a:r>
              <a:rPr lang="en-US" dirty="0">
                <a:sym typeface="Symbol" panose="05050102010706020507" pitchFamily="18" charset="2"/>
              </a:rPr>
              <a:t>/ in. x BTU/[HRft</a:t>
            </a:r>
            <a:r>
              <a:rPr lang="en-US" baseline="30000" dirty="0">
                <a:sym typeface="Symbol" panose="05050102010706020507" pitchFamily="18" charset="2"/>
              </a:rPr>
              <a:t>2</a:t>
            </a:r>
            <a:r>
              <a:rPr lang="en-US" dirty="0">
                <a:sym typeface="Symbol" panose="05050102010706020507" pitchFamily="18" charset="2"/>
              </a:rPr>
              <a:t>°F/ft] x (F) x 1055.05585 Joules/BTU / 3,600 sec./Hr. x 12 in./ft</a:t>
            </a:r>
          </a:p>
          <a:p>
            <a:endParaRPr lang="en-US" dirty="0">
              <a:sym typeface="Symbol" panose="05050102010706020507" pitchFamily="18" charset="2"/>
            </a:endParaRPr>
          </a:p>
          <a:p>
            <a:r>
              <a:rPr lang="en-US" b="1" dirty="0">
                <a:solidFill>
                  <a:srgbClr val="0000CC"/>
                </a:solidFill>
                <a:sym typeface="Symbol" panose="05050102010706020507" pitchFamily="18" charset="2"/>
              </a:rPr>
              <a:t>Q</a:t>
            </a:r>
            <a:r>
              <a:rPr lang="en-US" b="1" dirty="0">
                <a:sym typeface="Symbol" panose="05050102010706020507" pitchFamily="18" charset="2"/>
              </a:rPr>
              <a:t> </a:t>
            </a:r>
            <a:r>
              <a:rPr lang="en-US" dirty="0">
                <a:sym typeface="Symbol" panose="05050102010706020507" pitchFamily="18" charset="2"/>
              </a:rPr>
              <a:t>= </a:t>
            </a:r>
            <a:r>
              <a:rPr lang="en-US" strike="sngStrike" dirty="0">
                <a:sym typeface="Symbol" panose="05050102010706020507" pitchFamily="18" charset="2"/>
              </a:rPr>
              <a:t>ft</a:t>
            </a:r>
            <a:r>
              <a:rPr lang="en-US" strike="sngStrike" baseline="30000" dirty="0">
                <a:sym typeface="Symbol" panose="05050102010706020507" pitchFamily="18" charset="2"/>
              </a:rPr>
              <a:t>2</a:t>
            </a:r>
            <a:r>
              <a:rPr lang="en-US" dirty="0">
                <a:sym typeface="Symbol" panose="05050102010706020507" pitchFamily="18" charset="2"/>
              </a:rPr>
              <a:t>/ </a:t>
            </a:r>
            <a:r>
              <a:rPr lang="en-US" strike="sngStrike" dirty="0">
                <a:sym typeface="Symbol" panose="05050102010706020507" pitchFamily="18" charset="2"/>
              </a:rPr>
              <a:t>in.</a:t>
            </a:r>
            <a:r>
              <a:rPr lang="en-US" dirty="0">
                <a:sym typeface="Symbol" panose="05050102010706020507" pitchFamily="18" charset="2"/>
              </a:rPr>
              <a:t> x </a:t>
            </a:r>
            <a:r>
              <a:rPr lang="en-US" strike="sngStrike" dirty="0">
                <a:sym typeface="Symbol" panose="05050102010706020507" pitchFamily="18" charset="2"/>
              </a:rPr>
              <a:t>BTU</a:t>
            </a:r>
            <a:r>
              <a:rPr lang="en-US" dirty="0">
                <a:sym typeface="Symbol" panose="05050102010706020507" pitchFamily="18" charset="2"/>
              </a:rPr>
              <a:t>/[</a:t>
            </a:r>
            <a:r>
              <a:rPr lang="en-US" strike="sngStrike" dirty="0">
                <a:sym typeface="Symbol" panose="05050102010706020507" pitchFamily="18" charset="2"/>
              </a:rPr>
              <a:t>HR</a:t>
            </a:r>
            <a:r>
              <a:rPr lang="en-US" dirty="0">
                <a:sym typeface="Symbol" panose="05050102010706020507" pitchFamily="18" charset="2"/>
              </a:rPr>
              <a:t>ft</a:t>
            </a:r>
            <a:r>
              <a:rPr lang="en-US" strike="sngStrike" baseline="30000" dirty="0">
                <a:sym typeface="Symbol" panose="05050102010706020507" pitchFamily="18" charset="2"/>
              </a:rPr>
              <a:t>2</a:t>
            </a:r>
            <a:r>
              <a:rPr lang="en-US" dirty="0">
                <a:sym typeface="Symbol" panose="05050102010706020507" pitchFamily="18" charset="2"/>
              </a:rPr>
              <a:t></a:t>
            </a:r>
            <a:r>
              <a:rPr lang="en-US" strike="sngStrike" dirty="0">
                <a:sym typeface="Symbol" panose="05050102010706020507" pitchFamily="18" charset="2"/>
              </a:rPr>
              <a:t>°F</a:t>
            </a:r>
            <a:r>
              <a:rPr lang="en-US" dirty="0">
                <a:sym typeface="Symbol" panose="05050102010706020507" pitchFamily="18" charset="2"/>
              </a:rPr>
              <a:t>/</a:t>
            </a:r>
            <a:r>
              <a:rPr lang="en-US" strike="sngStrike" dirty="0">
                <a:sym typeface="Symbol" panose="05050102010706020507" pitchFamily="18" charset="2"/>
              </a:rPr>
              <a:t>ft</a:t>
            </a:r>
            <a:r>
              <a:rPr lang="en-US" dirty="0">
                <a:sym typeface="Symbol" panose="05050102010706020507" pitchFamily="18" charset="2"/>
              </a:rPr>
              <a:t>] x (</a:t>
            </a:r>
            <a:r>
              <a:rPr lang="en-US" strike="sngStrike" dirty="0">
                <a:sym typeface="Symbol" panose="05050102010706020507" pitchFamily="18" charset="2"/>
              </a:rPr>
              <a:t>F</a:t>
            </a:r>
            <a:r>
              <a:rPr lang="en-US" dirty="0">
                <a:sym typeface="Symbol" panose="05050102010706020507" pitchFamily="18" charset="2"/>
              </a:rPr>
              <a:t>) x 1055.05585 Joules/</a:t>
            </a:r>
            <a:r>
              <a:rPr lang="en-US" strike="sngStrike" dirty="0">
                <a:sym typeface="Symbol" panose="05050102010706020507" pitchFamily="18" charset="2"/>
              </a:rPr>
              <a:t>BTU</a:t>
            </a:r>
            <a:r>
              <a:rPr lang="en-US" dirty="0">
                <a:sym typeface="Symbol" panose="05050102010706020507" pitchFamily="18" charset="2"/>
              </a:rPr>
              <a:t> / 3,600 sec./</a:t>
            </a:r>
            <a:r>
              <a:rPr lang="en-US" strike="sngStrike" dirty="0">
                <a:sym typeface="Symbol" panose="05050102010706020507" pitchFamily="18" charset="2"/>
              </a:rPr>
              <a:t>Hr.</a:t>
            </a:r>
            <a:r>
              <a:rPr lang="en-US" dirty="0">
                <a:sym typeface="Symbol" panose="05050102010706020507" pitchFamily="18" charset="2"/>
              </a:rPr>
              <a:t> x 12 </a:t>
            </a:r>
            <a:r>
              <a:rPr lang="en-US" strike="sngStrike" dirty="0">
                <a:sym typeface="Symbol" panose="05050102010706020507" pitchFamily="18" charset="2"/>
              </a:rPr>
              <a:t>in.</a:t>
            </a:r>
            <a:r>
              <a:rPr lang="en-US" dirty="0">
                <a:sym typeface="Symbol" panose="05050102010706020507" pitchFamily="18" charset="2"/>
              </a:rPr>
              <a:t>/</a:t>
            </a:r>
            <a:r>
              <a:rPr lang="en-US" strike="sngStrike" dirty="0">
                <a:sym typeface="Symbol" panose="05050102010706020507" pitchFamily="18" charset="2"/>
              </a:rPr>
              <a:t>ft</a:t>
            </a:r>
          </a:p>
          <a:p>
            <a:endParaRPr lang="en-US" dirty="0">
              <a:sym typeface="Symbol" panose="05050102010706020507" pitchFamily="18" charset="2"/>
            </a:endParaRPr>
          </a:p>
          <a:p>
            <a:r>
              <a:rPr lang="en-US" b="1" dirty="0">
                <a:solidFill>
                  <a:srgbClr val="0000CC"/>
                </a:solidFill>
                <a:sym typeface="Symbol" panose="05050102010706020507" pitchFamily="18" charset="2"/>
              </a:rPr>
              <a:t>Q</a:t>
            </a:r>
            <a:r>
              <a:rPr lang="en-US" b="1" dirty="0">
                <a:sym typeface="Symbol" panose="05050102010706020507" pitchFamily="18" charset="2"/>
              </a:rPr>
              <a:t> </a:t>
            </a:r>
            <a:r>
              <a:rPr lang="en-US" dirty="0">
                <a:sym typeface="Symbol" panose="05050102010706020507" pitchFamily="18" charset="2"/>
              </a:rPr>
              <a:t>= Joules/sec. = </a:t>
            </a:r>
            <a:r>
              <a:rPr lang="en-US" b="1" dirty="0">
                <a:sym typeface="Symbol" panose="05050102010706020507" pitchFamily="18" charset="2"/>
              </a:rPr>
              <a:t>Watts</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Of course, the calculation is similar for metric units for Q = Watts.</a:t>
            </a:r>
            <a:endParaRPr lang="en-US" dirty="0"/>
          </a:p>
        </p:txBody>
      </p:sp>
      <p:sp>
        <p:nvSpPr>
          <p:cNvPr id="3" name="TextBox 2">
            <a:extLst>
              <a:ext uri="{FF2B5EF4-FFF2-40B4-BE49-F238E27FC236}">
                <a16:creationId xmlns:a16="http://schemas.microsoft.com/office/drawing/2014/main" id="{D20BE24C-504E-2A12-0197-7B0E1527EBEE}"/>
              </a:ext>
            </a:extLst>
          </p:cNvPr>
          <p:cNvSpPr txBox="1"/>
          <p:nvPr/>
        </p:nvSpPr>
        <p:spPr>
          <a:xfrm>
            <a:off x="9067800" y="2743200"/>
            <a:ext cx="2743200" cy="2031325"/>
          </a:xfrm>
          <a:prstGeom prst="rect">
            <a:avLst/>
          </a:prstGeom>
          <a:noFill/>
          <a:ln>
            <a:solidFill>
              <a:schemeClr val="tx1"/>
            </a:solidFill>
          </a:ln>
        </p:spPr>
        <p:txBody>
          <a:bodyPr wrap="square" rtlCol="0">
            <a:spAutoFit/>
          </a:bodyPr>
          <a:lstStyle/>
          <a:p>
            <a:r>
              <a:rPr lang="en-US" u="sng"/>
              <a:t>Key Conversion Factors</a:t>
            </a:r>
            <a:r>
              <a:rPr lang="en-US"/>
              <a:t>:</a:t>
            </a:r>
          </a:p>
          <a:p>
            <a:endParaRPr lang="en-US"/>
          </a:p>
          <a:p>
            <a:r>
              <a:rPr lang="en-US"/>
              <a:t>1,055.05585 Joules/BTU</a:t>
            </a:r>
          </a:p>
          <a:p>
            <a:endParaRPr lang="en-US"/>
          </a:p>
          <a:p>
            <a:r>
              <a:rPr lang="en-US"/>
              <a:t>3,600 sec./Hr.</a:t>
            </a:r>
          </a:p>
          <a:p>
            <a:endParaRPr lang="en-US"/>
          </a:p>
          <a:p>
            <a:r>
              <a:rPr lang="en-US"/>
              <a:t>12 in./ft.</a:t>
            </a:r>
          </a:p>
        </p:txBody>
      </p:sp>
    </p:spTree>
    <p:extLst>
      <p:ext uri="{BB962C8B-B14F-4D97-AF65-F5344CB8AC3E}">
        <p14:creationId xmlns:p14="http://schemas.microsoft.com/office/powerpoint/2010/main" val="172476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43DA-377F-4689-E59B-7691B5E0B235}"/>
              </a:ext>
            </a:extLst>
          </p:cNvPr>
          <p:cNvSpPr>
            <a:spLocks noGrp="1"/>
          </p:cNvSpPr>
          <p:nvPr>
            <p:ph type="title"/>
          </p:nvPr>
        </p:nvSpPr>
        <p:spPr/>
        <p:txBody>
          <a:bodyPr/>
          <a:lstStyle/>
          <a:p>
            <a:r>
              <a:rPr lang="en-US" dirty="0"/>
              <a:t>Steps to Dimensional Modeling</a:t>
            </a:r>
          </a:p>
        </p:txBody>
      </p:sp>
      <p:sp>
        <p:nvSpPr>
          <p:cNvPr id="3" name="TextBox 2">
            <a:extLst>
              <a:ext uri="{FF2B5EF4-FFF2-40B4-BE49-F238E27FC236}">
                <a16:creationId xmlns:a16="http://schemas.microsoft.com/office/drawing/2014/main" id="{7C0F4002-CE44-72DB-817F-A98E2FCE20D7}"/>
              </a:ext>
            </a:extLst>
          </p:cNvPr>
          <p:cNvSpPr txBox="1"/>
          <p:nvPr/>
        </p:nvSpPr>
        <p:spPr>
          <a:xfrm>
            <a:off x="231444" y="914400"/>
            <a:ext cx="11579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first step to take is to model the heat transfer path from the back of the Pump Impeller and Impeller Housing to the bottom of the Cryogenic, Jacketed, Extended Shaft Pump Assembly Mounting Plate. </a:t>
            </a:r>
          </a:p>
          <a:p>
            <a:pPr marL="285750" indent="-285750">
              <a:buFont typeface="Arial" panose="020B0604020202020204" pitchFamily="34" charset="0"/>
              <a:buChar char="•"/>
            </a:pPr>
            <a:r>
              <a:rPr lang="en-US" dirty="0"/>
              <a:t>This means the thickness of the conductive materials, the stainless steel and the Helium, need to be determined for the Heat Transfer Model. </a:t>
            </a:r>
          </a:p>
          <a:p>
            <a:pPr marL="285750" indent="-285750">
              <a:buFont typeface="Arial" panose="020B0604020202020204" pitchFamily="34" charset="0"/>
              <a:buChar char="•"/>
            </a:pPr>
            <a:r>
              <a:rPr lang="en-US" dirty="0"/>
              <a:t>Measure Stainless Steel Shaft Extension Wall Thicknesses, and All Interstitial Spaces (Area) for Helium Conductivity</a:t>
            </a:r>
          </a:p>
        </p:txBody>
      </p:sp>
      <p:pic>
        <p:nvPicPr>
          <p:cNvPr id="33" name="Picture 32">
            <a:extLst>
              <a:ext uri="{FF2B5EF4-FFF2-40B4-BE49-F238E27FC236}">
                <a16:creationId xmlns:a16="http://schemas.microsoft.com/office/drawing/2014/main" id="{E759D740-930E-77B0-45BB-0C14E7E223DD}"/>
              </a:ext>
            </a:extLst>
          </p:cNvPr>
          <p:cNvPicPr>
            <a:picLocks noChangeAspect="1"/>
          </p:cNvPicPr>
          <p:nvPr/>
        </p:nvPicPr>
        <p:blipFill>
          <a:blip r:embed="rId2"/>
          <a:stretch>
            <a:fillRect/>
          </a:stretch>
        </p:blipFill>
        <p:spPr>
          <a:xfrm>
            <a:off x="3517168" y="2391728"/>
            <a:ext cx="5157663" cy="3871296"/>
          </a:xfrm>
          <a:prstGeom prst="rect">
            <a:avLst/>
          </a:prstGeom>
        </p:spPr>
      </p:pic>
      <p:cxnSp>
        <p:nvCxnSpPr>
          <p:cNvPr id="46" name="Straight Connector 45">
            <a:extLst>
              <a:ext uri="{FF2B5EF4-FFF2-40B4-BE49-F238E27FC236}">
                <a16:creationId xmlns:a16="http://schemas.microsoft.com/office/drawing/2014/main" id="{C7821936-6DD3-DBE6-05AB-C6E84AD88BE8}"/>
              </a:ext>
            </a:extLst>
          </p:cNvPr>
          <p:cNvCxnSpPr>
            <a:cxnSpLocks/>
          </p:cNvCxnSpPr>
          <p:nvPr/>
        </p:nvCxnSpPr>
        <p:spPr>
          <a:xfrm>
            <a:off x="3581400" y="4572000"/>
            <a:ext cx="1600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B2BAF7-5B02-5B23-6B10-9E2256F9762D}"/>
              </a:ext>
            </a:extLst>
          </p:cNvPr>
          <p:cNvCxnSpPr/>
          <p:nvPr/>
        </p:nvCxnSpPr>
        <p:spPr>
          <a:xfrm>
            <a:off x="4495800" y="2743200"/>
            <a:ext cx="0" cy="18288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A26EDA-24F5-4F05-432C-14C6A9A304D8}"/>
              </a:ext>
            </a:extLst>
          </p:cNvPr>
          <p:cNvSpPr txBox="1"/>
          <p:nvPr/>
        </p:nvSpPr>
        <p:spPr>
          <a:xfrm>
            <a:off x="1524000" y="3429000"/>
            <a:ext cx="3200400" cy="369332"/>
          </a:xfrm>
          <a:prstGeom prst="rect">
            <a:avLst/>
          </a:prstGeom>
          <a:noFill/>
        </p:spPr>
        <p:txBody>
          <a:bodyPr wrap="square" rtlCol="0">
            <a:spAutoFit/>
          </a:bodyPr>
          <a:lstStyle/>
          <a:p>
            <a:r>
              <a:rPr lang="en-US" dirty="0"/>
              <a:t>Heat Transfer Length, </a:t>
            </a:r>
            <a:r>
              <a:rPr lang="en-US" b="1" dirty="0">
                <a:solidFill>
                  <a:srgbClr val="0000CC"/>
                </a:solidFill>
              </a:rPr>
              <a:t>L</a:t>
            </a:r>
            <a:r>
              <a:rPr lang="en-US" b="1" dirty="0">
                <a:solidFill>
                  <a:srgbClr val="FF0000"/>
                </a:solidFill>
              </a:rPr>
              <a:t> ----------</a:t>
            </a:r>
          </a:p>
        </p:txBody>
      </p:sp>
      <p:sp>
        <p:nvSpPr>
          <p:cNvPr id="52" name="TextBox 51">
            <a:extLst>
              <a:ext uri="{FF2B5EF4-FFF2-40B4-BE49-F238E27FC236}">
                <a16:creationId xmlns:a16="http://schemas.microsoft.com/office/drawing/2014/main" id="{EA18B14B-E117-9C6D-AF15-C40DD87F9AE3}"/>
              </a:ext>
            </a:extLst>
          </p:cNvPr>
          <p:cNvSpPr txBox="1"/>
          <p:nvPr/>
        </p:nvSpPr>
        <p:spPr>
          <a:xfrm>
            <a:off x="9067800" y="2514600"/>
            <a:ext cx="2743200" cy="3416320"/>
          </a:xfrm>
          <a:prstGeom prst="rect">
            <a:avLst/>
          </a:prstGeom>
          <a:noFill/>
        </p:spPr>
        <p:txBody>
          <a:bodyPr wrap="square" rtlCol="0">
            <a:spAutoFit/>
          </a:bodyPr>
          <a:lstStyle/>
          <a:p>
            <a:r>
              <a:rPr lang="en-US"/>
              <a:t>The Heat </a:t>
            </a:r>
            <a:r>
              <a:rPr lang="en-US" dirty="0"/>
              <a:t>Transfer Length </a:t>
            </a:r>
            <a:r>
              <a:rPr lang="en-US" b="1" dirty="0">
                <a:solidFill>
                  <a:srgbClr val="0000CC"/>
                </a:solidFill>
              </a:rPr>
              <a:t>L</a:t>
            </a:r>
            <a:r>
              <a:rPr lang="en-US" dirty="0"/>
              <a:t> is assumed to have a uniform Thermal Gradient from the Cryogenic Liquid Helium Temperature at the back of the Pump Impeller to the Pump Assembly Mounting Plate heated by the Pump Motor at a steady state operating condition.</a:t>
            </a:r>
          </a:p>
          <a:p>
            <a:endParaRPr lang="en-US" dirty="0"/>
          </a:p>
        </p:txBody>
      </p:sp>
    </p:spTree>
    <p:extLst>
      <p:ext uri="{BB962C8B-B14F-4D97-AF65-F5344CB8AC3E}">
        <p14:creationId xmlns:p14="http://schemas.microsoft.com/office/powerpoint/2010/main" val="23292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43DA-377F-4689-E59B-7691B5E0B235}"/>
              </a:ext>
            </a:extLst>
          </p:cNvPr>
          <p:cNvSpPr>
            <a:spLocks noGrp="1"/>
          </p:cNvSpPr>
          <p:nvPr>
            <p:ph type="title"/>
          </p:nvPr>
        </p:nvSpPr>
        <p:spPr/>
        <p:txBody>
          <a:bodyPr/>
          <a:lstStyle/>
          <a:p>
            <a:r>
              <a:rPr lang="en-US" dirty="0"/>
              <a:t>Steps to Dimensional Modeling</a:t>
            </a:r>
          </a:p>
        </p:txBody>
      </p:sp>
      <p:sp>
        <p:nvSpPr>
          <p:cNvPr id="3" name="TextBox 2">
            <a:extLst>
              <a:ext uri="{FF2B5EF4-FFF2-40B4-BE49-F238E27FC236}">
                <a16:creationId xmlns:a16="http://schemas.microsoft.com/office/drawing/2014/main" id="{7C0F4002-CE44-72DB-817F-A98E2FCE20D7}"/>
              </a:ext>
            </a:extLst>
          </p:cNvPr>
          <p:cNvSpPr txBox="1"/>
          <p:nvPr/>
        </p:nvSpPr>
        <p:spPr>
          <a:xfrm>
            <a:off x="231444" y="914400"/>
            <a:ext cx="11579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first step to take is to model the heat transfer path from the back of the Pump Impeller and Impeller Housing to the bottom of the Cryogenic, Jacketed, Extended Shaft Pump Assembly Mounting Plate. </a:t>
            </a:r>
          </a:p>
          <a:p>
            <a:pPr marL="285750" indent="-285750">
              <a:buFont typeface="Arial" panose="020B0604020202020204" pitchFamily="34" charset="0"/>
              <a:buChar char="•"/>
            </a:pPr>
            <a:r>
              <a:rPr lang="en-US" dirty="0"/>
              <a:t>This means the thickness of the conductive materials, </a:t>
            </a:r>
            <a:r>
              <a:rPr lang="en-US"/>
              <a:t>the extended shaft stainless </a:t>
            </a:r>
            <a:r>
              <a:rPr lang="en-US" dirty="0"/>
              <a:t>steel and the Helium, need to be determined for the Heat Transfer Model. </a:t>
            </a:r>
          </a:p>
          <a:p>
            <a:pPr marL="285750" indent="-285750">
              <a:buFont typeface="Arial" panose="020B0604020202020204" pitchFamily="34" charset="0"/>
              <a:buChar char="•"/>
            </a:pPr>
            <a:r>
              <a:rPr lang="en-US" dirty="0"/>
              <a:t>Measure Stainless Steel Shaft Extension Wall Thicknesses, and All Interstitial Spaces </a:t>
            </a:r>
            <a:r>
              <a:rPr lang="en-US"/>
              <a:t>(Area) </a:t>
            </a:r>
            <a:r>
              <a:rPr lang="en-US" dirty="0"/>
              <a:t>for Helium Conductivity</a:t>
            </a:r>
          </a:p>
        </p:txBody>
      </p:sp>
      <p:grpSp>
        <p:nvGrpSpPr>
          <p:cNvPr id="32" name="Group 31">
            <a:extLst>
              <a:ext uri="{FF2B5EF4-FFF2-40B4-BE49-F238E27FC236}">
                <a16:creationId xmlns:a16="http://schemas.microsoft.com/office/drawing/2014/main" id="{5C093F89-8577-DAF1-3C9E-8C9B43A60ACD}"/>
              </a:ext>
            </a:extLst>
          </p:cNvPr>
          <p:cNvGrpSpPr/>
          <p:nvPr/>
        </p:nvGrpSpPr>
        <p:grpSpPr>
          <a:xfrm>
            <a:off x="1912781" y="2416516"/>
            <a:ext cx="8366437" cy="3774727"/>
            <a:chOff x="1912781" y="2416516"/>
            <a:chExt cx="8366437" cy="3774727"/>
          </a:xfrm>
        </p:grpSpPr>
        <p:pic>
          <p:nvPicPr>
            <p:cNvPr id="12" name="Picture 11">
              <a:extLst>
                <a:ext uri="{FF2B5EF4-FFF2-40B4-BE49-F238E27FC236}">
                  <a16:creationId xmlns:a16="http://schemas.microsoft.com/office/drawing/2014/main" id="{1F5DBE5A-0C2B-F3D1-BEC2-F544F9A613B6}"/>
                </a:ext>
              </a:extLst>
            </p:cNvPr>
            <p:cNvPicPr>
              <a:picLocks noChangeAspect="1"/>
            </p:cNvPicPr>
            <p:nvPr/>
          </p:nvPicPr>
          <p:blipFill>
            <a:blip r:embed="rId2"/>
            <a:stretch>
              <a:fillRect/>
            </a:stretch>
          </p:blipFill>
          <p:spPr>
            <a:xfrm>
              <a:off x="1912781" y="2416516"/>
              <a:ext cx="8366437" cy="3774727"/>
            </a:xfrm>
            <a:prstGeom prst="rect">
              <a:avLst/>
            </a:prstGeom>
          </p:spPr>
        </p:pic>
        <p:sp>
          <p:nvSpPr>
            <p:cNvPr id="13" name="TextBox 12">
              <a:extLst>
                <a:ext uri="{FF2B5EF4-FFF2-40B4-BE49-F238E27FC236}">
                  <a16:creationId xmlns:a16="http://schemas.microsoft.com/office/drawing/2014/main" id="{1EEFE3B5-AFBB-EA1F-252C-97A8AEDD7715}"/>
                </a:ext>
              </a:extLst>
            </p:cNvPr>
            <p:cNvSpPr txBox="1"/>
            <p:nvPr/>
          </p:nvSpPr>
          <p:spPr>
            <a:xfrm>
              <a:off x="4267200" y="3657600"/>
              <a:ext cx="3429000" cy="338554"/>
            </a:xfrm>
            <a:prstGeom prst="rect">
              <a:avLst/>
            </a:prstGeom>
            <a:solidFill>
              <a:schemeClr val="bg1"/>
            </a:solidFill>
          </p:spPr>
          <p:txBody>
            <a:bodyPr wrap="square" rtlCol="0">
              <a:spAutoFit/>
            </a:bodyPr>
            <a:lstStyle/>
            <a:p>
              <a:pPr algn="ctr"/>
              <a:r>
                <a:rPr lang="en-US" sz="1600" dirty="0">
                  <a:solidFill>
                    <a:srgbClr val="FF0000"/>
                  </a:solidFill>
                  <a:sym typeface="Wingdings" panose="05000000000000000000" pitchFamily="2" charset="2"/>
                </a:rPr>
                <a:t>&lt;------------------</a:t>
              </a:r>
              <a:r>
                <a:rPr lang="en-US" sz="1600" dirty="0">
                  <a:solidFill>
                    <a:srgbClr val="FF0000"/>
                  </a:solidFill>
                </a:rPr>
                <a:t> Diameter ----------------&gt;</a:t>
              </a:r>
            </a:p>
          </p:txBody>
        </p:sp>
        <p:sp>
          <p:nvSpPr>
            <p:cNvPr id="15" name="TextBox 14">
              <a:extLst>
                <a:ext uri="{FF2B5EF4-FFF2-40B4-BE49-F238E27FC236}">
                  <a16:creationId xmlns:a16="http://schemas.microsoft.com/office/drawing/2014/main" id="{5365E3D3-9B33-BEDD-C649-BAF1616B0F3F}"/>
                </a:ext>
              </a:extLst>
            </p:cNvPr>
            <p:cNvSpPr txBox="1"/>
            <p:nvPr/>
          </p:nvSpPr>
          <p:spPr>
            <a:xfrm>
              <a:off x="5314692" y="4647528"/>
              <a:ext cx="1238508" cy="307777"/>
            </a:xfrm>
            <a:prstGeom prst="rect">
              <a:avLst/>
            </a:prstGeom>
            <a:solidFill>
              <a:schemeClr val="bg1"/>
            </a:solidFill>
          </p:spPr>
          <p:txBody>
            <a:bodyPr wrap="square" rtlCol="0">
              <a:spAutoFit/>
            </a:bodyPr>
            <a:lstStyle/>
            <a:p>
              <a:pPr algn="ctr"/>
              <a:r>
                <a:rPr lang="en-US" sz="1400" dirty="0">
                  <a:solidFill>
                    <a:srgbClr val="FF0000"/>
                  </a:solidFill>
                </a:rPr>
                <a:t>&lt;-Diameter-&gt;</a:t>
              </a:r>
            </a:p>
          </p:txBody>
        </p:sp>
      </p:grpSp>
      <p:grpSp>
        <p:nvGrpSpPr>
          <p:cNvPr id="30" name="Group 29">
            <a:extLst>
              <a:ext uri="{FF2B5EF4-FFF2-40B4-BE49-F238E27FC236}">
                <a16:creationId xmlns:a16="http://schemas.microsoft.com/office/drawing/2014/main" id="{0E27B20C-1C4E-693C-F102-4F4DA8DA550D}"/>
              </a:ext>
            </a:extLst>
          </p:cNvPr>
          <p:cNvGrpSpPr/>
          <p:nvPr/>
        </p:nvGrpSpPr>
        <p:grpSpPr>
          <a:xfrm>
            <a:off x="2136163" y="2699619"/>
            <a:ext cx="7621594" cy="3243981"/>
            <a:chOff x="2136163" y="2699619"/>
            <a:chExt cx="7621594" cy="3243981"/>
          </a:xfrm>
        </p:grpSpPr>
        <p:sp>
          <p:nvSpPr>
            <p:cNvPr id="14" name="TextBox 13">
              <a:extLst>
                <a:ext uri="{FF2B5EF4-FFF2-40B4-BE49-F238E27FC236}">
                  <a16:creationId xmlns:a16="http://schemas.microsoft.com/office/drawing/2014/main" id="{FD181CA6-3795-4014-1B7C-25AAA8191259}"/>
                </a:ext>
              </a:extLst>
            </p:cNvPr>
            <p:cNvSpPr txBox="1"/>
            <p:nvPr/>
          </p:nvSpPr>
          <p:spPr>
            <a:xfrm>
              <a:off x="2136163" y="3093601"/>
              <a:ext cx="2743200" cy="369332"/>
            </a:xfrm>
            <a:prstGeom prst="rect">
              <a:avLst/>
            </a:prstGeom>
            <a:noFill/>
          </p:spPr>
          <p:txBody>
            <a:bodyPr wrap="square" rtlCol="0">
              <a:spAutoFit/>
            </a:bodyPr>
            <a:lstStyle/>
            <a:p>
              <a:r>
                <a:rPr lang="en-US" b="1" dirty="0">
                  <a:solidFill>
                    <a:srgbClr val="FF0000"/>
                  </a:solidFill>
                </a:rPr>
                <a:t>S.S. Wall Thickness -&gt; &lt;</a:t>
              </a:r>
              <a:r>
                <a:rPr lang="en-US" b="1" dirty="0">
                  <a:solidFill>
                    <a:srgbClr val="FF0000"/>
                  </a:solidFill>
                  <a:sym typeface="Wingdings" panose="05000000000000000000" pitchFamily="2" charset="2"/>
                </a:rPr>
                <a:t>---</a:t>
              </a:r>
              <a:endParaRPr lang="en-US" b="1" dirty="0">
                <a:solidFill>
                  <a:srgbClr val="FF0000"/>
                </a:solidFill>
              </a:endParaRPr>
            </a:p>
          </p:txBody>
        </p:sp>
        <p:sp>
          <p:nvSpPr>
            <p:cNvPr id="16" name="TextBox 15">
              <a:extLst>
                <a:ext uri="{FF2B5EF4-FFF2-40B4-BE49-F238E27FC236}">
                  <a16:creationId xmlns:a16="http://schemas.microsoft.com/office/drawing/2014/main" id="{5259B621-AF5C-E0B4-8E63-02FF245A37F8}"/>
                </a:ext>
              </a:extLst>
            </p:cNvPr>
            <p:cNvSpPr txBox="1"/>
            <p:nvPr/>
          </p:nvSpPr>
          <p:spPr>
            <a:xfrm>
              <a:off x="3847480" y="5237238"/>
              <a:ext cx="2282457" cy="307777"/>
            </a:xfrm>
            <a:prstGeom prst="rect">
              <a:avLst/>
            </a:prstGeom>
            <a:noFill/>
          </p:spPr>
          <p:txBody>
            <a:bodyPr wrap="square" rtlCol="0">
              <a:spAutoFit/>
            </a:bodyPr>
            <a:lstStyle/>
            <a:p>
              <a:r>
                <a:rPr lang="en-US" sz="1400" b="1" dirty="0">
                  <a:solidFill>
                    <a:srgbClr val="FF0000"/>
                  </a:solidFill>
                </a:rPr>
                <a:t>S.S. Wall Thickness </a:t>
              </a:r>
              <a:r>
                <a:rPr lang="en-US" sz="1400" b="1" dirty="0">
                  <a:solidFill>
                    <a:srgbClr val="FF0000"/>
                  </a:solidFill>
                  <a:sym typeface="Wingdings" panose="05000000000000000000" pitchFamily="2" charset="2"/>
                </a:rPr>
                <a:t> -</a:t>
              </a:r>
              <a:endParaRPr lang="en-US" sz="1400" b="1" dirty="0">
                <a:solidFill>
                  <a:srgbClr val="FF0000"/>
                </a:solidFill>
              </a:endParaRPr>
            </a:p>
          </p:txBody>
        </p:sp>
        <p:sp>
          <p:nvSpPr>
            <p:cNvPr id="17" name="TextBox 16">
              <a:extLst>
                <a:ext uri="{FF2B5EF4-FFF2-40B4-BE49-F238E27FC236}">
                  <a16:creationId xmlns:a16="http://schemas.microsoft.com/office/drawing/2014/main" id="{2F5BE943-CD10-F886-675B-0F597CB3DC9F}"/>
                </a:ext>
              </a:extLst>
            </p:cNvPr>
            <p:cNvSpPr txBox="1"/>
            <p:nvPr/>
          </p:nvSpPr>
          <p:spPr>
            <a:xfrm>
              <a:off x="2329412" y="4343400"/>
              <a:ext cx="3159832" cy="307777"/>
            </a:xfrm>
            <a:prstGeom prst="rect">
              <a:avLst/>
            </a:prstGeom>
            <a:noFill/>
          </p:spPr>
          <p:txBody>
            <a:bodyPr wrap="square" rtlCol="0">
              <a:spAutoFit/>
            </a:bodyPr>
            <a:lstStyle/>
            <a:p>
              <a:r>
                <a:rPr lang="en-US" sz="1400" b="1" dirty="0">
                  <a:solidFill>
                    <a:srgbClr val="FF0000"/>
                  </a:solidFill>
                </a:rPr>
                <a:t>Helium Interstitial Space     &lt; ------------- &gt;</a:t>
              </a:r>
            </a:p>
          </p:txBody>
        </p:sp>
        <p:sp>
          <p:nvSpPr>
            <p:cNvPr id="18" name="TextBox 17">
              <a:extLst>
                <a:ext uri="{FF2B5EF4-FFF2-40B4-BE49-F238E27FC236}">
                  <a16:creationId xmlns:a16="http://schemas.microsoft.com/office/drawing/2014/main" id="{4A4F8389-21FC-44DB-9170-6CBC982CD406}"/>
                </a:ext>
              </a:extLst>
            </p:cNvPr>
            <p:cNvSpPr txBox="1"/>
            <p:nvPr/>
          </p:nvSpPr>
          <p:spPr>
            <a:xfrm>
              <a:off x="6324600" y="4343400"/>
              <a:ext cx="3159832" cy="307777"/>
            </a:xfrm>
            <a:prstGeom prst="rect">
              <a:avLst/>
            </a:prstGeom>
            <a:noFill/>
          </p:spPr>
          <p:txBody>
            <a:bodyPr wrap="square" rtlCol="0">
              <a:spAutoFit/>
            </a:bodyPr>
            <a:lstStyle/>
            <a:p>
              <a:r>
                <a:rPr lang="en-US" sz="1400" b="1" dirty="0">
                  <a:solidFill>
                    <a:srgbClr val="FF0000"/>
                  </a:solidFill>
                </a:rPr>
                <a:t> &lt; ------------- &gt; Helium Interstitial Space</a:t>
              </a:r>
            </a:p>
          </p:txBody>
        </p:sp>
        <p:sp>
          <p:nvSpPr>
            <p:cNvPr id="19" name="TextBox 18">
              <a:extLst>
                <a:ext uri="{FF2B5EF4-FFF2-40B4-BE49-F238E27FC236}">
                  <a16:creationId xmlns:a16="http://schemas.microsoft.com/office/drawing/2014/main" id="{38239248-CB3E-EB00-F139-AE35F7C741D5}"/>
                </a:ext>
              </a:extLst>
            </p:cNvPr>
            <p:cNvSpPr txBox="1"/>
            <p:nvPr/>
          </p:nvSpPr>
          <p:spPr>
            <a:xfrm>
              <a:off x="3274638" y="5537716"/>
              <a:ext cx="3159832" cy="307777"/>
            </a:xfrm>
            <a:prstGeom prst="rect">
              <a:avLst/>
            </a:prstGeom>
            <a:noFill/>
          </p:spPr>
          <p:txBody>
            <a:bodyPr wrap="square" rtlCol="0">
              <a:spAutoFit/>
            </a:bodyPr>
            <a:lstStyle/>
            <a:p>
              <a:r>
                <a:rPr lang="en-US" sz="1400" b="1" dirty="0">
                  <a:solidFill>
                    <a:srgbClr val="FF0000"/>
                  </a:solidFill>
                </a:rPr>
                <a:t>Helium Interstitial Space     &lt; &gt;</a:t>
              </a:r>
            </a:p>
          </p:txBody>
        </p:sp>
        <p:sp>
          <p:nvSpPr>
            <p:cNvPr id="20" name="TextBox 19">
              <a:extLst>
                <a:ext uri="{FF2B5EF4-FFF2-40B4-BE49-F238E27FC236}">
                  <a16:creationId xmlns:a16="http://schemas.microsoft.com/office/drawing/2014/main" id="{2D20B049-7034-2FE2-89AB-9CB06A6DB86F}"/>
                </a:ext>
              </a:extLst>
            </p:cNvPr>
            <p:cNvSpPr txBox="1"/>
            <p:nvPr/>
          </p:nvSpPr>
          <p:spPr>
            <a:xfrm>
              <a:off x="5314692" y="3075992"/>
              <a:ext cx="1238508" cy="246221"/>
            </a:xfrm>
            <a:prstGeom prst="rect">
              <a:avLst/>
            </a:prstGeom>
            <a:solidFill>
              <a:schemeClr val="bg1"/>
            </a:solidFill>
          </p:spPr>
          <p:txBody>
            <a:bodyPr wrap="square" rtlCol="0">
              <a:spAutoFit/>
            </a:bodyPr>
            <a:lstStyle/>
            <a:p>
              <a:pPr algn="ctr"/>
              <a:r>
                <a:rPr lang="en-US" sz="1000" dirty="0">
                  <a:solidFill>
                    <a:srgbClr val="FF0000"/>
                  </a:solidFill>
                </a:rPr>
                <a:t>&lt;-Diameter-&gt;</a:t>
              </a:r>
            </a:p>
          </p:txBody>
        </p:sp>
        <p:sp>
          <p:nvSpPr>
            <p:cNvPr id="21" name="TextBox 20">
              <a:extLst>
                <a:ext uri="{FF2B5EF4-FFF2-40B4-BE49-F238E27FC236}">
                  <a16:creationId xmlns:a16="http://schemas.microsoft.com/office/drawing/2014/main" id="{95418F06-30E4-ED2D-6DB6-FEAA3995765F}"/>
                </a:ext>
              </a:extLst>
            </p:cNvPr>
            <p:cNvSpPr txBox="1"/>
            <p:nvPr/>
          </p:nvSpPr>
          <p:spPr>
            <a:xfrm>
              <a:off x="6087903" y="3961420"/>
              <a:ext cx="3159832" cy="307777"/>
            </a:xfrm>
            <a:prstGeom prst="rect">
              <a:avLst/>
            </a:prstGeom>
            <a:noFill/>
          </p:spPr>
          <p:txBody>
            <a:bodyPr wrap="square" rtlCol="0">
              <a:spAutoFit/>
            </a:bodyPr>
            <a:lstStyle/>
            <a:p>
              <a:r>
                <a:rPr lang="en-US" sz="1400" b="1" dirty="0">
                  <a:solidFill>
                    <a:srgbClr val="FF0000"/>
                  </a:solidFill>
                </a:rPr>
                <a:t> &lt; &gt; Helium Interstitial Space</a:t>
              </a:r>
            </a:p>
          </p:txBody>
        </p:sp>
        <p:sp>
          <p:nvSpPr>
            <p:cNvPr id="23" name="TextBox 22">
              <a:extLst>
                <a:ext uri="{FF2B5EF4-FFF2-40B4-BE49-F238E27FC236}">
                  <a16:creationId xmlns:a16="http://schemas.microsoft.com/office/drawing/2014/main" id="{333876C7-F4E2-F2AA-B444-FA891BE2E2AB}"/>
                </a:ext>
              </a:extLst>
            </p:cNvPr>
            <p:cNvSpPr txBox="1"/>
            <p:nvPr/>
          </p:nvSpPr>
          <p:spPr>
            <a:xfrm>
              <a:off x="3676556" y="2699619"/>
              <a:ext cx="2282457" cy="307777"/>
            </a:xfrm>
            <a:prstGeom prst="rect">
              <a:avLst/>
            </a:prstGeom>
            <a:noFill/>
          </p:spPr>
          <p:txBody>
            <a:bodyPr wrap="square" rtlCol="0">
              <a:spAutoFit/>
            </a:bodyPr>
            <a:lstStyle/>
            <a:p>
              <a:r>
                <a:rPr lang="en-US" sz="1400" b="1" dirty="0">
                  <a:solidFill>
                    <a:srgbClr val="FF0000"/>
                  </a:solidFill>
                </a:rPr>
                <a:t>S.S. Wall Thickness </a:t>
              </a:r>
              <a:r>
                <a:rPr lang="en-US" sz="1400" b="1" dirty="0">
                  <a:solidFill>
                    <a:srgbClr val="FF0000"/>
                  </a:solidFill>
                  <a:sym typeface="Wingdings" panose="05000000000000000000" pitchFamily="2" charset="2"/>
                </a:rPr>
                <a:t> -</a:t>
              </a:r>
              <a:endParaRPr lang="en-US" sz="1400" b="1" dirty="0">
                <a:solidFill>
                  <a:srgbClr val="FF0000"/>
                </a:solidFill>
              </a:endParaRPr>
            </a:p>
          </p:txBody>
        </p:sp>
        <p:sp>
          <p:nvSpPr>
            <p:cNvPr id="24" name="TextBox 23">
              <a:extLst>
                <a:ext uri="{FF2B5EF4-FFF2-40B4-BE49-F238E27FC236}">
                  <a16:creationId xmlns:a16="http://schemas.microsoft.com/office/drawing/2014/main" id="{B324CDBC-B85F-15F3-05E7-F14D029743EE}"/>
                </a:ext>
              </a:extLst>
            </p:cNvPr>
            <p:cNvSpPr txBox="1"/>
            <p:nvPr/>
          </p:nvSpPr>
          <p:spPr>
            <a:xfrm>
              <a:off x="8153401" y="3007395"/>
              <a:ext cx="1586024" cy="369332"/>
            </a:xfrm>
            <a:prstGeom prst="rect">
              <a:avLst/>
            </a:prstGeom>
            <a:noFill/>
          </p:spPr>
          <p:txBody>
            <a:bodyPr wrap="square" rtlCol="0">
              <a:spAutoFit/>
            </a:bodyPr>
            <a:lstStyle/>
            <a:p>
              <a:r>
                <a:rPr lang="en-US" dirty="0">
                  <a:solidFill>
                    <a:srgbClr val="FF0000"/>
                  </a:solidFill>
                </a:rPr>
                <a:t>Outer Housing</a:t>
              </a:r>
            </a:p>
          </p:txBody>
        </p:sp>
        <p:sp>
          <p:nvSpPr>
            <p:cNvPr id="25" name="TextBox 24">
              <a:extLst>
                <a:ext uri="{FF2B5EF4-FFF2-40B4-BE49-F238E27FC236}">
                  <a16:creationId xmlns:a16="http://schemas.microsoft.com/office/drawing/2014/main" id="{5E6F01C3-16B6-0E7D-FBA5-9555613C1ED4}"/>
                </a:ext>
              </a:extLst>
            </p:cNvPr>
            <p:cNvSpPr txBox="1"/>
            <p:nvPr/>
          </p:nvSpPr>
          <p:spPr>
            <a:xfrm>
              <a:off x="7467600" y="2971800"/>
              <a:ext cx="1003884" cy="369332"/>
            </a:xfrm>
            <a:prstGeom prst="rect">
              <a:avLst/>
            </a:prstGeom>
            <a:noFill/>
          </p:spPr>
          <p:txBody>
            <a:bodyPr wrap="square" rtlCol="0">
              <a:spAutoFit/>
            </a:bodyPr>
            <a:lstStyle/>
            <a:p>
              <a:r>
                <a:rPr lang="en-US" b="1" dirty="0">
                  <a:solidFill>
                    <a:srgbClr val="FF0000"/>
                  </a:solidFill>
                </a:rPr>
                <a:t>&lt; -------</a:t>
              </a:r>
            </a:p>
          </p:txBody>
        </p:sp>
        <p:sp>
          <p:nvSpPr>
            <p:cNvPr id="26" name="TextBox 25">
              <a:extLst>
                <a:ext uri="{FF2B5EF4-FFF2-40B4-BE49-F238E27FC236}">
                  <a16:creationId xmlns:a16="http://schemas.microsoft.com/office/drawing/2014/main" id="{1FEDF539-8B88-28A0-0565-5BC6D3761C6B}"/>
                </a:ext>
              </a:extLst>
            </p:cNvPr>
            <p:cNvSpPr txBox="1"/>
            <p:nvPr/>
          </p:nvSpPr>
          <p:spPr>
            <a:xfrm>
              <a:off x="8167577" y="5029200"/>
              <a:ext cx="1586023" cy="369332"/>
            </a:xfrm>
            <a:prstGeom prst="rect">
              <a:avLst/>
            </a:prstGeom>
            <a:noFill/>
          </p:spPr>
          <p:txBody>
            <a:bodyPr wrap="square" rtlCol="0">
              <a:spAutoFit/>
            </a:bodyPr>
            <a:lstStyle/>
            <a:p>
              <a:r>
                <a:rPr lang="en-US" dirty="0">
                  <a:solidFill>
                    <a:srgbClr val="FF0000"/>
                  </a:solidFill>
                </a:rPr>
                <a:t>Support Tube</a:t>
              </a:r>
            </a:p>
          </p:txBody>
        </p:sp>
        <p:sp>
          <p:nvSpPr>
            <p:cNvPr id="27" name="TextBox 26">
              <a:extLst>
                <a:ext uri="{FF2B5EF4-FFF2-40B4-BE49-F238E27FC236}">
                  <a16:creationId xmlns:a16="http://schemas.microsoft.com/office/drawing/2014/main" id="{78F35F32-9AC4-D2B3-AFDC-A9E67331FD86}"/>
                </a:ext>
              </a:extLst>
            </p:cNvPr>
            <p:cNvSpPr txBox="1"/>
            <p:nvPr/>
          </p:nvSpPr>
          <p:spPr>
            <a:xfrm>
              <a:off x="6324600" y="5029918"/>
              <a:ext cx="2139796" cy="369332"/>
            </a:xfrm>
            <a:prstGeom prst="rect">
              <a:avLst/>
            </a:prstGeom>
            <a:noFill/>
          </p:spPr>
          <p:txBody>
            <a:bodyPr wrap="square" rtlCol="0">
              <a:spAutoFit/>
            </a:bodyPr>
            <a:lstStyle/>
            <a:p>
              <a:r>
                <a:rPr lang="en-US" b="1" dirty="0">
                  <a:solidFill>
                    <a:srgbClr val="FF0000"/>
                  </a:solidFill>
                </a:rPr>
                <a:t>&lt; -----------------------</a:t>
              </a:r>
            </a:p>
          </p:txBody>
        </p:sp>
        <p:sp>
          <p:nvSpPr>
            <p:cNvPr id="28" name="TextBox 27">
              <a:extLst>
                <a:ext uri="{FF2B5EF4-FFF2-40B4-BE49-F238E27FC236}">
                  <a16:creationId xmlns:a16="http://schemas.microsoft.com/office/drawing/2014/main" id="{6820EDA4-BE15-9ABB-EE10-2302C78A9DBD}"/>
                </a:ext>
              </a:extLst>
            </p:cNvPr>
            <p:cNvSpPr txBox="1"/>
            <p:nvPr/>
          </p:nvSpPr>
          <p:spPr>
            <a:xfrm>
              <a:off x="8171734" y="5574268"/>
              <a:ext cx="1586023" cy="369332"/>
            </a:xfrm>
            <a:prstGeom prst="rect">
              <a:avLst/>
            </a:prstGeom>
            <a:noFill/>
          </p:spPr>
          <p:txBody>
            <a:bodyPr wrap="square" rtlCol="0">
              <a:spAutoFit/>
            </a:bodyPr>
            <a:lstStyle/>
            <a:p>
              <a:r>
                <a:rPr lang="en-US" dirty="0">
                  <a:solidFill>
                    <a:srgbClr val="FF0000"/>
                  </a:solidFill>
                </a:rPr>
                <a:t>Shaft</a:t>
              </a:r>
            </a:p>
          </p:txBody>
        </p:sp>
        <p:sp>
          <p:nvSpPr>
            <p:cNvPr id="29" name="TextBox 28">
              <a:extLst>
                <a:ext uri="{FF2B5EF4-FFF2-40B4-BE49-F238E27FC236}">
                  <a16:creationId xmlns:a16="http://schemas.microsoft.com/office/drawing/2014/main" id="{60DBE131-4EDB-940D-7D7A-B1BA086B2DCB}"/>
                </a:ext>
              </a:extLst>
            </p:cNvPr>
            <p:cNvSpPr txBox="1"/>
            <p:nvPr/>
          </p:nvSpPr>
          <p:spPr>
            <a:xfrm>
              <a:off x="6144837" y="5547656"/>
              <a:ext cx="2139796" cy="369332"/>
            </a:xfrm>
            <a:prstGeom prst="rect">
              <a:avLst/>
            </a:prstGeom>
            <a:noFill/>
          </p:spPr>
          <p:txBody>
            <a:bodyPr wrap="square" rtlCol="0">
              <a:spAutoFit/>
            </a:bodyPr>
            <a:lstStyle/>
            <a:p>
              <a:r>
                <a:rPr lang="en-US" b="1" dirty="0">
                  <a:solidFill>
                    <a:srgbClr val="FF0000"/>
                  </a:solidFill>
                </a:rPr>
                <a:t>&lt; -------------------------</a:t>
              </a:r>
            </a:p>
          </p:txBody>
        </p:sp>
      </p:grpSp>
    </p:spTree>
    <p:extLst>
      <p:ext uri="{BB962C8B-B14F-4D97-AF65-F5344CB8AC3E}">
        <p14:creationId xmlns:p14="http://schemas.microsoft.com/office/powerpoint/2010/main" val="225638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43DA-377F-4689-E59B-7691B5E0B235}"/>
              </a:ext>
            </a:extLst>
          </p:cNvPr>
          <p:cNvSpPr>
            <a:spLocks noGrp="1"/>
          </p:cNvSpPr>
          <p:nvPr>
            <p:ph type="title"/>
          </p:nvPr>
        </p:nvSpPr>
        <p:spPr/>
        <p:txBody>
          <a:bodyPr/>
          <a:lstStyle/>
          <a:p>
            <a:r>
              <a:rPr lang="en-US" dirty="0"/>
              <a:t>Steps to Dimensional Modeling</a:t>
            </a:r>
          </a:p>
        </p:txBody>
      </p:sp>
      <p:sp>
        <p:nvSpPr>
          <p:cNvPr id="3" name="TextBox 2">
            <a:extLst>
              <a:ext uri="{FF2B5EF4-FFF2-40B4-BE49-F238E27FC236}">
                <a16:creationId xmlns:a16="http://schemas.microsoft.com/office/drawing/2014/main" id="{7C0F4002-CE44-72DB-817F-A98E2FCE20D7}"/>
              </a:ext>
            </a:extLst>
          </p:cNvPr>
          <p:cNvSpPr txBox="1"/>
          <p:nvPr/>
        </p:nvSpPr>
        <p:spPr>
          <a:xfrm>
            <a:off x="231444" y="914400"/>
            <a:ext cx="115795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thickness and cross-sectional areas of the conductive materials, the stainless steel and the Helium, need to be determined for the Heat Transfer Model. </a:t>
            </a:r>
          </a:p>
          <a:p>
            <a:pPr marL="285750" indent="-285750">
              <a:buFont typeface="Arial" panose="020B0604020202020204" pitchFamily="34" charset="0"/>
              <a:buChar char="•"/>
            </a:pPr>
            <a:r>
              <a:rPr lang="en-US" dirty="0"/>
              <a:t>Based on the stainless steel wall thicknesses and the Helium volume in the interstitial spaces shown on the previous slide, calculate the annular areas of the conductive stainless steel and of the Helium. </a:t>
            </a:r>
          </a:p>
        </p:txBody>
      </p:sp>
      <p:pic>
        <p:nvPicPr>
          <p:cNvPr id="6" name="Picture 5">
            <a:extLst>
              <a:ext uri="{FF2B5EF4-FFF2-40B4-BE49-F238E27FC236}">
                <a16:creationId xmlns:a16="http://schemas.microsoft.com/office/drawing/2014/main" id="{D005C66C-51DE-A2B7-5469-7CFEFE580370}"/>
              </a:ext>
            </a:extLst>
          </p:cNvPr>
          <p:cNvPicPr>
            <a:picLocks noChangeAspect="1"/>
          </p:cNvPicPr>
          <p:nvPr/>
        </p:nvPicPr>
        <p:blipFill>
          <a:blip r:embed="rId2"/>
          <a:stretch>
            <a:fillRect/>
          </a:stretch>
        </p:blipFill>
        <p:spPr>
          <a:xfrm>
            <a:off x="381000" y="2381680"/>
            <a:ext cx="2725414" cy="2044899"/>
          </a:xfrm>
          <a:prstGeom prst="rect">
            <a:avLst/>
          </a:prstGeom>
        </p:spPr>
      </p:pic>
      <p:pic>
        <p:nvPicPr>
          <p:cNvPr id="9" name="Picture 8">
            <a:extLst>
              <a:ext uri="{FF2B5EF4-FFF2-40B4-BE49-F238E27FC236}">
                <a16:creationId xmlns:a16="http://schemas.microsoft.com/office/drawing/2014/main" id="{00F2B876-7D12-54D0-4634-0B3EA6D0E4D8}"/>
              </a:ext>
            </a:extLst>
          </p:cNvPr>
          <p:cNvPicPr>
            <a:picLocks noChangeAspect="1"/>
          </p:cNvPicPr>
          <p:nvPr/>
        </p:nvPicPr>
        <p:blipFill>
          <a:blip r:embed="rId3"/>
          <a:stretch>
            <a:fillRect/>
          </a:stretch>
        </p:blipFill>
        <p:spPr>
          <a:xfrm>
            <a:off x="3518218" y="2164479"/>
            <a:ext cx="7602011" cy="1124107"/>
          </a:xfrm>
          <a:prstGeom prst="rect">
            <a:avLst/>
          </a:prstGeom>
        </p:spPr>
      </p:pic>
      <p:pic>
        <p:nvPicPr>
          <p:cNvPr id="12" name="Picture 11">
            <a:extLst>
              <a:ext uri="{FF2B5EF4-FFF2-40B4-BE49-F238E27FC236}">
                <a16:creationId xmlns:a16="http://schemas.microsoft.com/office/drawing/2014/main" id="{47FBF138-34E4-A376-0C8A-ED94D1211970}"/>
              </a:ext>
            </a:extLst>
          </p:cNvPr>
          <p:cNvPicPr>
            <a:picLocks noChangeAspect="1"/>
          </p:cNvPicPr>
          <p:nvPr/>
        </p:nvPicPr>
        <p:blipFill>
          <a:blip r:embed="rId4"/>
          <a:stretch>
            <a:fillRect/>
          </a:stretch>
        </p:blipFill>
        <p:spPr>
          <a:xfrm>
            <a:off x="3518217" y="3569415"/>
            <a:ext cx="7602011" cy="964722"/>
          </a:xfrm>
          <a:prstGeom prst="rect">
            <a:avLst/>
          </a:prstGeom>
        </p:spPr>
      </p:pic>
    </p:spTree>
    <p:extLst>
      <p:ext uri="{BB962C8B-B14F-4D97-AF65-F5344CB8AC3E}">
        <p14:creationId xmlns:p14="http://schemas.microsoft.com/office/powerpoint/2010/main" val="245744427"/>
      </p:ext>
    </p:extLst>
  </p:cSld>
  <p:clrMapOvr>
    <a:masterClrMapping/>
  </p:clrMapOvr>
</p:sld>
</file>

<file path=ppt/theme/theme1.xml><?xml version="1.0" encoding="utf-8"?>
<a:theme xmlns:a="http://schemas.openxmlformats.org/drawingml/2006/main" name="BN Light Theme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N Dark Theme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69967541E33549A179AB702D2C05CA" ma:contentTypeVersion="13" ma:contentTypeDescription="Create a new document." ma:contentTypeScope="" ma:versionID="3576c32a2aca51e34dae854d63498534">
  <xsd:schema xmlns:xsd="http://www.w3.org/2001/XMLSchema" xmlns:xs="http://www.w3.org/2001/XMLSchema" xmlns:p="http://schemas.microsoft.com/office/2006/metadata/properties" xmlns:ns2="71c3285f-6963-44b6-947e-a0363ec07247" xmlns:ns3="f45ca17e-14e3-4132-a19b-e467e2ab89a0" targetNamespace="http://schemas.microsoft.com/office/2006/metadata/properties" ma:root="true" ma:fieldsID="f5174eaf738a01c69e5dd2f9dce03b7e" ns2:_="" ns3:_="">
    <xsd:import namespace="71c3285f-6963-44b6-947e-a0363ec07247"/>
    <xsd:import namespace="f45ca17e-14e3-4132-a19b-e467e2ab89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3285f-6963-44b6-947e-a0363ec07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fdec69c-d5c4-4443-bd16-5162484323c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5ca17e-14e3-4132-a19b-e467e2ab89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e5bb9ce-31f7-4b4b-8382-cd0b13ad549f}" ma:internalName="TaxCatchAll" ma:showField="CatchAllData" ma:web="f45ca17e-14e3-4132-a19b-e467e2ab89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c3285f-6963-44b6-947e-a0363ec07247">
      <Terms xmlns="http://schemas.microsoft.com/office/infopath/2007/PartnerControls"/>
    </lcf76f155ced4ddcb4097134ff3c332f>
    <TaxCatchAll xmlns="f45ca17e-14e3-4132-a19b-e467e2ab89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E0C386-25B4-4F1D-B4E6-D0042B3EF90B}">
  <ds:schemaRefs>
    <ds:schemaRef ds:uri="71c3285f-6963-44b6-947e-a0363ec07247"/>
    <ds:schemaRef ds:uri="f45ca17e-14e3-4132-a19b-e467e2ab89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A08355-CA07-490C-8307-3E29FAAABDBE}">
  <ds:schemaRefs>
    <ds:schemaRef ds:uri="71c3285f-6963-44b6-947e-a0363ec07247"/>
    <ds:schemaRef ds:uri="f45ca17e-14e3-4132-a19b-e467e2ab89a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FB7E7C-DA1A-4D61-BA28-E01044522631}">
  <ds:schemaRefs>
    <ds:schemaRef ds:uri="http://schemas.microsoft.com/sharepoint/v3/contenttype/forms"/>
  </ds:schemaRefs>
</ds:datastoreItem>
</file>

<file path=docMetadata/LabelInfo.xml><?xml version="1.0" encoding="utf-8"?>
<clbl:labelList xmlns:clbl="http://schemas.microsoft.com/office/2020/mipLabelMetadata">
  <clbl:label id="{487b43a7-cfee-4ff9-9277-e329ecf828ee}" enabled="1" method="Privileged" siteId="{0de08c68-d8e8-4e18-9d85-7a898bbf7b6a}" contentBits="2" removed="0"/>
</clbl:labelList>
</file>

<file path=docProps/app.xml><?xml version="1.0" encoding="utf-8"?>
<Properties xmlns="http://schemas.openxmlformats.org/officeDocument/2006/extended-properties" xmlns:vt="http://schemas.openxmlformats.org/officeDocument/2006/docPropsVTypes">
  <Template>BN Master 2021</Template>
  <TotalTime>975</TotalTime>
  <Words>2399</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Arial</vt:lpstr>
      <vt:lpstr>Calibri</vt:lpstr>
      <vt:lpstr>Courier New</vt:lpstr>
      <vt:lpstr>Open Sans</vt:lpstr>
      <vt:lpstr>Open Sans Light</vt:lpstr>
      <vt:lpstr>Open Sans SemiBold</vt:lpstr>
      <vt:lpstr>Symbol</vt:lpstr>
      <vt:lpstr>Wingdings</vt:lpstr>
      <vt:lpstr>BN Light Theme 16:9</vt:lpstr>
      <vt:lpstr>BN Dark Theme 16:9</vt:lpstr>
      <vt:lpstr>C1Po3D-06: Streamlined Heat Leak Estimation for Vacuum Jacketed Cryogenic Pump Assemblies</vt:lpstr>
      <vt:lpstr>Abstract:</vt:lpstr>
      <vt:lpstr>The Subject Cryogenic, Extended Shaft Pump Assembly</vt:lpstr>
      <vt:lpstr>Thermal Acoustic Oscillation (TAO) Shields</vt:lpstr>
      <vt:lpstr>Definition of Variables:</vt:lpstr>
      <vt:lpstr>Unit Continuity of The Heat Leak Calculation:</vt:lpstr>
      <vt:lpstr>Steps to Dimensional Modeling</vt:lpstr>
      <vt:lpstr>Steps to Dimensional Modeling</vt:lpstr>
      <vt:lpstr>Steps to Dimensional Modeling</vt:lpstr>
      <vt:lpstr>Steps to Mathematical Modeling</vt:lpstr>
      <vt:lpstr>Steps to Mathematical Modeling</vt:lpstr>
      <vt:lpstr>Stainless Steel Thermal Conductivity (K) as a function of (T)</vt:lpstr>
      <vt:lpstr>Stainless Steel Thermal Conductivity (K) as a function of (T)</vt:lpstr>
      <vt:lpstr>Integration of K(T) dT for Stainless Steel</vt:lpstr>
      <vt:lpstr>Integration of K(T) dT for Stainless Steel</vt:lpstr>
      <vt:lpstr>Integration of K(T) dT for Helium</vt:lpstr>
      <vt:lpstr>Integration Results of K(T) dT for Stainless Steel and Helium</vt:lpstr>
      <vt:lpstr>Final Input with Output Heat Leak Results</vt:lpstr>
      <vt:lpstr>Final Input with Output Heat Leak Results</vt:lpstr>
      <vt:lpstr>In 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Parker</dc:creator>
  <cp:lastModifiedBy>Lori Dille</cp:lastModifiedBy>
  <cp:revision>118</cp:revision>
  <dcterms:created xsi:type="dcterms:W3CDTF">2020-05-21T15:31:49Z</dcterms:created>
  <dcterms:modified xsi:type="dcterms:W3CDTF">2025-04-17T19:28:21Z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0x010100D669967541E33549A179AB702D2C05CA</vt:lpwstr>
  </property>
  <property fmtid="{D5CDD505-2E9C-101B-9397-08002B2CF9AE}" pid="4" name="ClassificationContentMarkingFooterLocations">
    <vt:lpwstr>BN Light Theme 16\:9:5\BN Dark Theme 16\:9:5</vt:lpwstr>
  </property>
  <property fmtid="{D5CDD505-2E9C-101B-9397-08002B2CF9AE}" pid="5" name="ClassificationContentMarkingFooterText">
    <vt:lpwstr>Unrestricted Content</vt:lpwstr>
  </property>
</Properties>
</file>